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58"/>
  </p:notesMasterIdLst>
  <p:sldIdLst>
    <p:sldId id="260" r:id="rId6"/>
    <p:sldId id="479" r:id="rId7"/>
    <p:sldId id="597" r:id="rId8"/>
    <p:sldId id="589" r:id="rId9"/>
    <p:sldId id="588" r:id="rId10"/>
    <p:sldId id="590" r:id="rId11"/>
    <p:sldId id="591" r:id="rId12"/>
    <p:sldId id="592" r:id="rId13"/>
    <p:sldId id="594" r:id="rId14"/>
    <p:sldId id="593" r:id="rId15"/>
    <p:sldId id="595" r:id="rId16"/>
    <p:sldId id="599" r:id="rId17"/>
    <p:sldId id="600" r:id="rId18"/>
    <p:sldId id="596" r:id="rId19"/>
    <p:sldId id="497" r:id="rId20"/>
    <p:sldId id="498" r:id="rId21"/>
    <p:sldId id="500" r:id="rId22"/>
    <p:sldId id="501" r:id="rId23"/>
    <p:sldId id="502" r:id="rId24"/>
    <p:sldId id="504" r:id="rId25"/>
    <p:sldId id="503" r:id="rId26"/>
    <p:sldId id="505" r:id="rId27"/>
    <p:sldId id="506" r:id="rId28"/>
    <p:sldId id="508" r:id="rId29"/>
    <p:sldId id="507" r:id="rId30"/>
    <p:sldId id="509" r:id="rId31"/>
    <p:sldId id="510" r:id="rId32"/>
    <p:sldId id="512" r:id="rId33"/>
    <p:sldId id="511" r:id="rId34"/>
    <p:sldId id="513" r:id="rId35"/>
    <p:sldId id="514" r:id="rId36"/>
    <p:sldId id="515" r:id="rId37"/>
    <p:sldId id="516" r:id="rId38"/>
    <p:sldId id="572" r:id="rId39"/>
    <p:sldId id="575" r:id="rId40"/>
    <p:sldId id="583" r:id="rId41"/>
    <p:sldId id="585" r:id="rId42"/>
    <p:sldId id="586" r:id="rId43"/>
    <p:sldId id="584" r:id="rId44"/>
    <p:sldId id="576" r:id="rId45"/>
    <p:sldId id="577" r:id="rId46"/>
    <p:sldId id="578" r:id="rId47"/>
    <p:sldId id="579" r:id="rId48"/>
    <p:sldId id="580" r:id="rId49"/>
    <p:sldId id="581" r:id="rId50"/>
    <p:sldId id="603" r:id="rId51"/>
    <p:sldId id="604" r:id="rId52"/>
    <p:sldId id="481" r:id="rId53"/>
    <p:sldId id="483" r:id="rId54"/>
    <p:sldId id="484" r:id="rId55"/>
    <p:sldId id="485" r:id="rId56"/>
    <p:sldId id="486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3" autoAdjust="0"/>
    <p:restoredTop sz="94655" autoAdjust="0"/>
  </p:normalViewPr>
  <p:slideViewPr>
    <p:cSldViewPr snapToGrid="0">
      <p:cViewPr>
        <p:scale>
          <a:sx n="50" d="100"/>
          <a:sy n="50" d="100"/>
        </p:scale>
        <p:origin x="65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4048-D4FA-4757-8931-823313FA43FB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D2F7-D368-437F-8F9F-CF326B9E6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0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CD2F7-D368-437F-8F9F-CF326B9E6A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5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A9BF-2AA7-D6A5-FDCF-971300A1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54F03-A03B-CD2A-FE41-81F54C4FD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7227D-BC97-2BD3-8CBD-6417E646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131D-80BF-8338-D53E-2F8863C4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98022-5098-617C-87A5-E2F6AB5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8D5F3-00C4-7EFE-0C5D-796F4EC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85818-E1FC-54DF-ADC4-6E44F9BA9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AA354-900C-B6B4-D9A1-A1561EBE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BDCCE-246A-0D2E-1C4D-C03FEF57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D6E56-FDCC-01D2-FCC5-30110C6C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9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DD137D-2B83-32C4-7EF6-167B6F96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514B4-3B70-DE33-4AE2-99FF2418E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0DAE0-2561-9DC6-6CA0-ECCDD88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8AFEB-1112-9732-E199-71ACFF19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6302-AA6B-7CC2-6270-871CAC81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5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0902-FB16-C521-87CF-2A0173DA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7423F-FF25-123D-60D4-F298476F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8F621-8603-AB4A-6B58-F9535E61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E4984-08B4-C762-4A4A-6575BA45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1611-1D01-B9CF-CA4D-47C1710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5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63B5-E9F6-E2A8-A3CA-3009AE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1E9CA-05D1-40A7-4E22-AB1F73BB6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C3BF-D2AE-402C-7080-0819291B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DCF52-57B5-1A5D-369F-463E66DF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16AA-327D-1882-8607-411B3968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45D3-AD5F-18CB-452F-F43B218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02A2C-FC80-18A3-CF88-FDCAD62B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E174-E8DB-083E-18D8-ABF4EFEA8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79721-A805-F5E6-A738-12165E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899EF-2873-2ABB-C7D3-7E12770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1A657-06F9-370E-4671-6F9F7E2F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CE4C-9586-7695-4E5A-E8B14AAC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99151-A5F7-1D37-7DA6-B984CD3C3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3AC0F1-EAE7-377B-A5B4-D1CCDC89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DF2A71-E12B-A576-D280-E2D7623B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CA3717-C292-AA30-F027-CAE6B67ED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FD95C5-AD25-A418-562D-FC70EE65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181D98-3200-0094-4422-4BA802C4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D84100-5C03-A52F-BFF8-B539EF6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6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BB79-2738-DA77-DA75-F91F11C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BF9D5E-4B51-ED42-6F2B-81DF12AD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5D25B-E780-D5A1-05EE-784C9C1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3D81D7-9F35-7534-DD64-D401FE95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3A145-AB70-71AC-9CB9-E85F1F03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52F430-1795-1D33-5B00-9DE255F4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1BE9B-1C33-A6EA-0576-E5D2904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FEBA-BFAF-5400-68CE-36BAB8D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83C6-D285-A42D-49A5-C3BEA6DF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18B72-D9BF-1605-6072-994942E4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46DF5-F315-E04E-E170-C7B80B7B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DB336-4B4E-5F4E-5ACF-79968A8E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6C9A7-AC4C-566F-6008-D5612C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8718E-4418-371F-AAA1-A09C579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646F1A-62DB-06F2-51A4-08030E13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77BD83-216E-8B61-BEAF-547D23F1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39FFE-31D5-6923-653F-E41FD4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D9451-96B6-B68D-E2E0-ACA8150E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7081F-96D6-A693-8261-198448C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9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50A3-7942-A532-426B-07DC3D05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F69E6-9511-B139-09DD-BA06614F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1E484-B717-99C1-3E75-B7E24887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10FED-916B-4EB5-BE9A-639471627ED3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2A668-9A73-B7B0-D0EC-C67055A62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BF3C-3604-E437-061B-3B1CDFBD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0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9928-63E4-177A-E7EF-27E221CF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038B5-D0FE-9D95-6ED2-39F06D3D7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강</a:t>
            </a:r>
            <a:r>
              <a:rPr lang="en-US" altLang="ko-KR" dirty="0"/>
              <a:t>.Actor-Critic: PPO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EADFE-AC5F-D903-524E-ACE9E00B3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46FC-07B6-2B8E-F531-723809C3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ko-KR" altLang="en-US" sz="28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             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 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aseline="30000" dirty="0"/>
              </a:p>
              <a:p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- </a:t>
                </a:r>
                <a:r>
                  <a:rPr lang="en-US" altLang="ko-KR" dirty="0"/>
                  <a:t>V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True value function is unknown. We use learnt value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As n grows, the estimation become closer to the true value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But variance grows because r</a:t>
                </a:r>
                <a:r>
                  <a:rPr lang="en-US" altLang="ko-KR" baseline="-25000" dirty="0"/>
                  <a:t>t+1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 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baseline="-25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Mixing various n size, we can find a sweet spot that outputs both precise estimation and low variance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 TD(lambda)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  <a:blipFill>
                <a:blip r:embed="rId2"/>
                <a:stretch>
                  <a:fillRect l="-1043" t="-3145" b="-2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D9495C7-D800-E04B-75D9-59B251DD925F}"/>
              </a:ext>
            </a:extLst>
          </p:cNvPr>
          <p:cNvSpPr txBox="1"/>
          <p:nvPr/>
        </p:nvSpPr>
        <p:spPr>
          <a:xfrm>
            <a:off x="4541070" y="240568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B9739A-0856-D324-6DC2-39B1A03B329E}"/>
              </a:ext>
            </a:extLst>
          </p:cNvPr>
          <p:cNvCxnSpPr>
            <a:cxnSpLocks/>
          </p:cNvCxnSpPr>
          <p:nvPr/>
        </p:nvCxnSpPr>
        <p:spPr>
          <a:xfrm>
            <a:off x="3061634" y="2354574"/>
            <a:ext cx="473107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8CA42D-CF37-FF4E-0D00-D50BD3815188}"/>
              </a:ext>
            </a:extLst>
          </p:cNvPr>
          <p:cNvSpPr txBox="1"/>
          <p:nvPr/>
        </p:nvSpPr>
        <p:spPr>
          <a:xfrm>
            <a:off x="3061634" y="3231281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error</a:t>
            </a:r>
            <a:endParaRPr lang="ko-KR" altLang="en-US" sz="1600" baseline="-25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D19F99-C6B3-8795-7B2A-17A71DFF8977}"/>
              </a:ext>
            </a:extLst>
          </p:cNvPr>
          <p:cNvCxnSpPr>
            <a:cxnSpLocks/>
          </p:cNvCxnSpPr>
          <p:nvPr/>
        </p:nvCxnSpPr>
        <p:spPr>
          <a:xfrm>
            <a:off x="3061634" y="3197994"/>
            <a:ext cx="7991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2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EBE7-94A5-E733-4FBA-DD454256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(1-</a:t>
                </a:r>
                <a:r>
                  <a:rPr lang="ko-KR" altLang="en-US" baseline="-25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)(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ko-KR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2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3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 … 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i="1" dirty="0" smtClean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ko-KR" sz="2400" b="0" i="0" baseline="-25000" dirty="0" smtClean="0">
                        <a:solidFill>
                          <a:schemeClr val="tx1"/>
                        </a:solidFill>
                      </a:rPr>
                      <m:t>n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+…+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+…+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to be 1, so multiply (1-</a:t>
                </a:r>
                <a:r>
                  <a:rPr lang="ko-KR" altLang="en-US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</a:p>
              <a:p>
                <a:endParaRPr lang="en-US" altLang="ko-KR" dirty="0"/>
              </a:p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aseline="30000" dirty="0">
                    <a:solidFill>
                      <a:schemeClr val="tx1"/>
                    </a:solidFill>
                  </a:rPr>
                  <a:t> …. 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= 0 : 1-step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   1 : As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grows, 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GAE(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aseline="-25000" dirty="0"/>
                  <a:t>)</a:t>
                </a:r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 is closer to the true Return</a:t>
                </a:r>
              </a:p>
              <a:p>
                <a:pPr marL="0" indent="0">
                  <a:buNone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/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sz="2400" b="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blipFill>
                <a:blip r:embed="rId3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269B0D-A700-145E-4696-E2388AEBF73A}"/>
              </a:ext>
            </a:extLst>
          </p:cNvPr>
          <p:cNvCxnSpPr>
            <a:cxnSpLocks/>
          </p:cNvCxnSpPr>
          <p:nvPr/>
        </p:nvCxnSpPr>
        <p:spPr>
          <a:xfrm>
            <a:off x="4558507" y="2340060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/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blipFill>
                <a:blip r:embed="rId4"/>
                <a:stretch>
                  <a:fillRect l="-5941" t="-13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A48D8E-E4B5-BB5D-7716-959DF04C231E}"/>
              </a:ext>
            </a:extLst>
          </p:cNvPr>
          <p:cNvCxnSpPr>
            <a:cxnSpLocks/>
          </p:cNvCxnSpPr>
          <p:nvPr/>
        </p:nvCxnSpPr>
        <p:spPr>
          <a:xfrm>
            <a:off x="6444345" y="2337295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/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blipFill>
                <a:blip r:embed="rId5"/>
                <a:stretch>
                  <a:fillRect l="-3586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FCCA4-7903-CF0E-4D4F-A94C96286C51}"/>
              </a:ext>
            </a:extLst>
          </p:cNvPr>
          <p:cNvCxnSpPr>
            <a:cxnSpLocks/>
          </p:cNvCxnSpPr>
          <p:nvPr/>
        </p:nvCxnSpPr>
        <p:spPr>
          <a:xfrm>
            <a:off x="8332105" y="2337295"/>
            <a:ext cx="17988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/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lower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depencence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value</m:t>
                      </m:r>
                      <m: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US" altLang="ko-KR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275" y="6003775"/>
                <a:ext cx="3396343" cy="270652"/>
              </a:xfrm>
              <a:prstGeom prst="rect">
                <a:avLst/>
              </a:prstGeom>
              <a:blipFill>
                <a:blip r:embed="rId6"/>
                <a:stretch>
                  <a:fillRect l="-2513" r="-6104" b="-4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71DE33-74F9-59C4-A024-02C681307A4B}"/>
              </a:ext>
            </a:extLst>
          </p:cNvPr>
          <p:cNvCxnSpPr>
            <a:cxnSpLocks/>
          </p:cNvCxnSpPr>
          <p:nvPr/>
        </p:nvCxnSpPr>
        <p:spPr>
          <a:xfrm>
            <a:off x="6811179" y="5948756"/>
            <a:ext cx="339634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380E79B-6236-17F0-CF54-B9748CA0B13B}"/>
              </a:ext>
            </a:extLst>
          </p:cNvPr>
          <p:cNvCxnSpPr>
            <a:cxnSpLocks/>
          </p:cNvCxnSpPr>
          <p:nvPr/>
        </p:nvCxnSpPr>
        <p:spPr>
          <a:xfrm>
            <a:off x="2182764" y="5707626"/>
            <a:ext cx="280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2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EB56-942A-4D3B-5EE3-DACC201B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0AD8-84CC-A203-AA35-3FA24355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87" y="2178730"/>
            <a:ext cx="8848053" cy="40043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D94D6D-1C30-F7CE-BCE4-65115C113037}"/>
              </a:ext>
            </a:extLst>
          </p:cNvPr>
          <p:cNvCxnSpPr>
            <a:cxnSpLocks/>
          </p:cNvCxnSpPr>
          <p:nvPr/>
        </p:nvCxnSpPr>
        <p:spPr>
          <a:xfrm>
            <a:off x="4441370" y="4706614"/>
            <a:ext cx="209005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6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44019-6F4E-5303-F306-0B0F5288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7588B-82E1-7295-B9C7-06322F06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2105931"/>
            <a:ext cx="8032750" cy="39465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63EC75-6750-53BE-676C-0A5F7C377128}"/>
              </a:ext>
            </a:extLst>
          </p:cNvPr>
          <p:cNvCxnSpPr>
            <a:cxnSpLocks/>
          </p:cNvCxnSpPr>
          <p:nvPr/>
        </p:nvCxnSpPr>
        <p:spPr>
          <a:xfrm>
            <a:off x="4397828" y="4808214"/>
            <a:ext cx="232228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7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PG</a:t>
            </a:r>
            <a:br>
              <a:rPr lang="en-US" altLang="ko-KR" dirty="0"/>
            </a:br>
            <a:r>
              <a:rPr lang="en-US" altLang="ko-KR" dirty="0"/>
              <a:t>Off-policy PG</a:t>
            </a:r>
            <a:br>
              <a:rPr lang="en-US" altLang="ko-KR" dirty="0"/>
            </a:br>
            <a:r>
              <a:rPr lang="en-US" altLang="ko-KR" dirty="0"/>
              <a:t>Off-policy AC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CF959-480A-CBDD-B675-AAB8C5C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sz="2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Objective :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e = (s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0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...</a:t>
                </a:r>
                <a:r>
                  <a:rPr lang="ko-KR" altLang="en-US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US" altLang="ko-KR" sz="20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sz="20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sz="20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0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r1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r2 + …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baseline="30000" dirty="0"/>
                  <a:t>n-1</a:t>
                </a:r>
                <a:r>
                  <a:rPr lang="en-US" altLang="ko-KR" dirty="0"/>
                  <a:t>r</a:t>
                </a:r>
                <a:r>
                  <a:rPr lang="en-US" altLang="ko-KR" baseline="-25000" dirty="0"/>
                  <a:t>T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452" y="1825625"/>
                <a:ext cx="11122742" cy="4351338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/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ollects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ata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</m:e>
                          <m:e>
                            <m:r>
                              <a:rPr lang="ko-KR" alt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sz="1800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m:rPr>
                                <m:nor/>
                              </m:rPr>
                              <a:rPr lang="ko-KR" altLang="en-US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: </m:t>
                            </m:r>
                            <m:r>
                              <m:rPr>
                                <m:nor/>
                              </m:rPr>
                              <a:rPr lang="en-US" altLang="ko-KR" sz="1800" b="0" i="0" dirty="0" smtClean="0"/>
                              <m:t>l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earns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arget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policy</m:t>
                            </m:r>
                            <m:r>
                              <m:rPr>
                                <m:nor/>
                              </m:rPr>
                              <a:rPr lang="en-US" altLang="ko-KR" sz="1800" dirty="0"/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9C1090-0B30-60AF-7222-EB212C513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823" y="1825625"/>
                <a:ext cx="6098458" cy="71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/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C525E0-4A2F-9C11-2FD7-5587D49D5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503" y="5361041"/>
                <a:ext cx="62385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63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49DC-5CCC-77B0-5CDD-D3651A24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Monte-Carlo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              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ko-KR" altLang="en-US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ko-KR" dirty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m:rPr>
                        <m:sty m:val="p"/>
                      </m:rPr>
                      <a:rPr lang="en-US" altLang="ko-KR" i="1" baseline="-250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m:rPr>
                            <m:sty m:val="p"/>
                          </m:rPr>
                          <a:rPr lang="en-US" altLang="ko-KR" i="1" baseline="-250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i="1" baseline="-2500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85CC3-860D-302A-268E-088C38868384}"/>
              </a:ext>
            </a:extLst>
          </p:cNvPr>
          <p:cNvCxnSpPr/>
          <p:nvPr/>
        </p:nvCxnSpPr>
        <p:spPr>
          <a:xfrm>
            <a:off x="4616242" y="2816480"/>
            <a:ext cx="398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5F6723-FF6D-5557-D6F6-B704E2E6EE1E}"/>
              </a:ext>
            </a:extLst>
          </p:cNvPr>
          <p:cNvSpPr txBox="1"/>
          <p:nvPr/>
        </p:nvSpPr>
        <p:spPr>
          <a:xfrm>
            <a:off x="4844843" y="2816480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/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3A636-0FB9-1449-12B9-1B9BD6FE71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262" y="2022212"/>
                <a:ext cx="7610169" cy="830997"/>
              </a:xfrm>
              <a:prstGeom prst="rect">
                <a:avLst/>
              </a:prstGeom>
              <a:blipFill>
                <a:blip r:embed="rId3"/>
                <a:stretch>
                  <a:fillRect l="-1282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246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box>
                      <m:box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x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box>
                          <m:box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4196750-691F-E009-E867-9BB9A91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C7FF5-025D-DED0-222F-CADBF4F23DAC}"/>
              </a:ext>
            </a:extLst>
          </p:cNvPr>
          <p:cNvSpPr txBox="1"/>
          <p:nvPr/>
        </p:nvSpPr>
        <p:spPr>
          <a:xfrm>
            <a:off x="3825320" y="2978806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Importance sampling ratio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/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46" y="5049190"/>
                <a:ext cx="6630148" cy="616707"/>
              </a:xfrm>
              <a:prstGeom prst="rect">
                <a:avLst/>
              </a:prstGeom>
              <a:blipFill>
                <a:blip r:embed="rId3"/>
                <a:stretch>
                  <a:fillRect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/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b="0" i="0" baseline="-25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505" y="5777062"/>
                <a:ext cx="3760517" cy="602986"/>
              </a:xfrm>
              <a:prstGeom prst="rect">
                <a:avLst/>
              </a:prstGeom>
              <a:blipFill>
                <a:blip r:embed="rId4"/>
                <a:stretch>
                  <a:fillRect b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B5E129-5847-8882-FCE7-E97A3B05A47A}"/>
              </a:ext>
            </a:extLst>
          </p:cNvPr>
          <p:cNvCxnSpPr>
            <a:cxnSpLocks/>
          </p:cNvCxnSpPr>
          <p:nvPr/>
        </p:nvCxnSpPr>
        <p:spPr>
          <a:xfrm>
            <a:off x="7191941" y="6176963"/>
            <a:ext cx="359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426C3-9AA1-CE0A-AF7E-A3487220305C}"/>
              </a:ext>
            </a:extLst>
          </p:cNvPr>
          <p:cNvSpPr txBox="1"/>
          <p:nvPr/>
        </p:nvSpPr>
        <p:spPr>
          <a:xfrm>
            <a:off x="7573739" y="6000350"/>
            <a:ext cx="4415910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/>
              <p:nvPr/>
            </p:nvSpPr>
            <p:spPr>
              <a:xfrm>
                <a:off x="7052022" y="1639558"/>
                <a:ext cx="5070872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14:m>
                  <m:oMath xmlns:m="http://schemas.openxmlformats.org/officeDocument/2006/math">
                    <m:r>
                      <a:rPr lang="en-US" altLang="ko-KR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sz="1800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ko-KR" altLang="en-US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behavior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ollects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6E39CA-FE18-67B4-FDA0-6C02AC67F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022" y="1639558"/>
                <a:ext cx="5070872" cy="1088760"/>
              </a:xfrm>
              <a:prstGeom prst="rect">
                <a:avLst/>
              </a:prstGeom>
              <a:blipFill>
                <a:blip r:embed="rId5"/>
                <a:stretch>
                  <a:fillRect t="-33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C5778F96-9092-970B-7977-96107C25ED5C}"/>
              </a:ext>
            </a:extLst>
          </p:cNvPr>
          <p:cNvSpPr/>
          <p:nvPr/>
        </p:nvSpPr>
        <p:spPr>
          <a:xfrm>
            <a:off x="4380272" y="2330246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8FF1A4-DBFD-5D7B-0282-E89A344FE8A3}"/>
              </a:ext>
            </a:extLst>
          </p:cNvPr>
          <p:cNvSpPr/>
          <p:nvPr/>
        </p:nvSpPr>
        <p:spPr>
          <a:xfrm>
            <a:off x="4687525" y="3443748"/>
            <a:ext cx="968478" cy="616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EC5BCF-771A-BD0F-23D2-C7635D90B1FE}"/>
              </a:ext>
            </a:extLst>
          </p:cNvPr>
          <p:cNvSpPr/>
          <p:nvPr/>
        </p:nvSpPr>
        <p:spPr>
          <a:xfrm>
            <a:off x="3515031" y="4051426"/>
            <a:ext cx="1141681" cy="726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D551162-6BF8-8993-1BE2-7A44F500906F}"/>
              </a:ext>
            </a:extLst>
          </p:cNvPr>
          <p:cNvCxnSpPr/>
          <p:nvPr/>
        </p:nvCxnSpPr>
        <p:spPr>
          <a:xfrm>
            <a:off x="4085871" y="4778419"/>
            <a:ext cx="0" cy="270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670446-3FF5-A9ED-CA50-F8592D0971B5}"/>
              </a:ext>
            </a:extLst>
          </p:cNvPr>
          <p:cNvCxnSpPr/>
          <p:nvPr/>
        </p:nvCxnSpPr>
        <p:spPr>
          <a:xfrm flipH="1">
            <a:off x="4656712" y="504919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257E22C-F7C3-3281-E469-FFD672C7843A}"/>
              </a:ext>
            </a:extLst>
          </p:cNvPr>
          <p:cNvCxnSpPr/>
          <p:nvPr/>
        </p:nvCxnSpPr>
        <p:spPr>
          <a:xfrm flipH="1">
            <a:off x="4656712" y="5357544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AEE7574-00F8-4AD5-E1F5-DB4ED40578B0}"/>
              </a:ext>
            </a:extLst>
          </p:cNvPr>
          <p:cNvCxnSpPr/>
          <p:nvPr/>
        </p:nvCxnSpPr>
        <p:spPr>
          <a:xfrm flipH="1">
            <a:off x="8156996" y="5051706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BCF6937-C28F-745F-BC45-FF10C4A05AF1}"/>
              </a:ext>
            </a:extLst>
          </p:cNvPr>
          <p:cNvCxnSpPr/>
          <p:nvPr/>
        </p:nvCxnSpPr>
        <p:spPr>
          <a:xfrm flipH="1">
            <a:off x="8156996" y="5360060"/>
            <a:ext cx="692038" cy="3083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72649-A24E-C960-0593-85EEAF03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ko-KR" sz="2800" b="0" dirty="0">
                    <a:solidFill>
                      <a:schemeClr val="tx1"/>
                    </a:solidFill>
                    <a:latin typeface="+mj-lt"/>
                  </a:rPr>
                  <a:t>Actor Objective(1-step TD):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	</a:t>
                </a:r>
                <a14:m>
                  <m:oMath xmlns:m="http://schemas.openxmlformats.org/officeDocument/2006/math">
                    <m:r>
                      <a:rPr lang="en-US" altLang="ko-KR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ko-KR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8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  <m:r>
                      <a:rPr lang="ko-KR" altLang="en-US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80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sz="2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latin typeface="Cambria Math" panose="020405030504060302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ko-KR" sz="2800" i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8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8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8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8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8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40373"/>
                <a:ext cx="11353801" cy="4351338"/>
              </a:xfrm>
              <a:blipFill>
                <a:blip r:embed="rId2"/>
                <a:stretch>
                  <a:fillRect l="-805" t="-3922" b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4912438" y="6243879"/>
            <a:ext cx="4955901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1FD522-859D-A93A-8306-C7B634360DDD}"/>
              </a:ext>
            </a:extLst>
          </p:cNvPr>
          <p:cNvSpPr/>
          <p:nvPr/>
        </p:nvSpPr>
        <p:spPr>
          <a:xfrm>
            <a:off x="3433390" y="5463148"/>
            <a:ext cx="1141681" cy="878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3FE8D9-7A61-47A9-B1BB-479919107358}"/>
              </a:ext>
            </a:extLst>
          </p:cNvPr>
          <p:cNvCxnSpPr>
            <a:cxnSpLocks/>
          </p:cNvCxnSpPr>
          <p:nvPr/>
        </p:nvCxnSpPr>
        <p:spPr>
          <a:xfrm>
            <a:off x="4485968" y="6475557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E921F1-CC24-72AF-EFA0-10734D6FB6AB}"/>
                  </a:ext>
                </a:extLst>
              </p:cNvPr>
              <p:cNvSpPr txBox="1"/>
              <p:nvPr/>
            </p:nvSpPr>
            <p:spPr>
              <a:xfrm>
                <a:off x="8281307" y="1295993"/>
                <a:ext cx="3761817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ko-KR" altLang="en-US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ko-KR" altLang="en-US" i="0" baseline="-25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b="0" baseline="-25000" smtClean="0">
                                  <a:latin typeface="Cambria Math" panose="02040503050406030204" pitchFamily="18" charset="0"/>
                                </a:rPr>
                                <m:t>'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collected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ko-KR" altLang="en-US" sz="1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ko-KR" altLang="en-US" i="0" baseline="-2500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r>
                                <m:rPr>
                                  <m:nor/>
                                </m:rPr>
                                <a:rPr lang="en-US" altLang="ko-KR" b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0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E921F1-CC24-72AF-EFA0-10734D6F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307" y="1295993"/>
                <a:ext cx="3761817" cy="1088760"/>
              </a:xfrm>
              <a:prstGeom prst="rect">
                <a:avLst/>
              </a:prstGeom>
              <a:blipFill>
                <a:blip r:embed="rId3"/>
                <a:stretch>
                  <a:fillRect t="-33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100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9CD8-936A-5986-7E29-13731015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What about Critic Objective?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ㆍ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sg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ko-KR" altLang="en-US" i="1" baseline="30000">
                                        <a:latin typeface="Cambria Math" panose="02040503050406030204" pitchFamily="18" charset="0"/>
                                      </a:rPr>
                                      <m:t>𝜋𝜃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:r>
                  <a:rPr lang="en-US" altLang="ko-KR" sz="260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26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6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6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6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sz="26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600" i="1" smtClean="0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sz="2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6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6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457200" lvl="1" indent="0">
                  <a:buNone/>
                </a:pPr>
                <a:r>
                  <a:rPr lang="en-US" altLang="ko-KR" sz="3200" dirty="0"/>
                  <a:t>    </a:t>
                </a:r>
                <a14:m>
                  <m:oMath xmlns:m="http://schemas.openxmlformats.org/officeDocument/2006/math">
                    <m:r>
                      <a:rPr lang="en-US" altLang="ko-KR" sz="2600" i="1" dirty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6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sz="2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f>
                          <m:fPr>
                            <m:ctrlP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6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ko-KR" altLang="en-US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6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altLang="ko-KR" sz="26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sz="2600" i="1" dirty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ko-KR" altLang="en-US" sz="2600" i="1">
                                    <a:latin typeface="Cambria Math" panose="02040503050406030204" pitchFamily="18" charset="0"/>
                                  </a:rPr>
                                  <m:t>ㆍ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sg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sz="2600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r>
                                  <a:rPr lang="en-US" altLang="ko-KR" sz="26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sz="2600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600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600" i="1" dirty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26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sz="28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8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8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8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28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ko-KR" altLang="en-US" sz="2800" i="1">
                                <a:latin typeface="Cambria Math" panose="02040503050406030204" pitchFamily="18" charset="0"/>
                              </a:rPr>
                              <m:t>ㆍ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sg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8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8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7D7FCF-B214-C36A-F027-86184ED88A16}"/>
              </a:ext>
            </a:extLst>
          </p:cNvPr>
          <p:cNvCxnSpPr>
            <a:cxnSpLocks/>
          </p:cNvCxnSpPr>
          <p:nvPr/>
        </p:nvCxnSpPr>
        <p:spPr>
          <a:xfrm>
            <a:off x="3568300" y="5348896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70F1C-70E0-99BF-1332-E01B41E9D64D}"/>
              </a:ext>
            </a:extLst>
          </p:cNvPr>
          <p:cNvSpPr txBox="1"/>
          <p:nvPr/>
        </p:nvSpPr>
        <p:spPr>
          <a:xfrm>
            <a:off x="4056235" y="5153144"/>
            <a:ext cx="4040015" cy="43088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big!!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instable learning problem due to high variance.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161B1-1992-5D3F-1589-CFC80C3027B4}"/>
              </a:ext>
            </a:extLst>
          </p:cNvPr>
          <p:cNvSpPr/>
          <p:nvPr/>
        </p:nvSpPr>
        <p:spPr>
          <a:xfrm>
            <a:off x="3022841" y="4152312"/>
            <a:ext cx="1184292" cy="838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D6248-37FA-79B4-B692-F44350E9D370}"/>
                  </a:ext>
                </a:extLst>
              </p:cNvPr>
              <p:cNvSpPr txBox="1"/>
              <p:nvPr/>
            </p:nvSpPr>
            <p:spPr>
              <a:xfrm>
                <a:off x="8096250" y="850358"/>
                <a:ext cx="3929743" cy="108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dirty="0">
                    <a:solidFill>
                      <a:schemeClr val="tx1"/>
                    </a:solidFill>
                  </a:rPr>
                  <a:t> ※ Off-policy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baseline="-25000" smtClean="0">
                                  <a:latin typeface="Cambria Math" panose="02040503050406030204" pitchFamily="18" charset="0"/>
                                </a:rPr>
                                <m:t>'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old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1" dirty="0" smtClean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that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collected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</m:e>
                            <m:e>
                              <m:r>
                                <a:rPr lang="ko-KR" alt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b="0" i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arget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sz="1800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DD6248-37FA-79B4-B692-F44350E9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0" y="850358"/>
                <a:ext cx="3929743" cy="1088760"/>
              </a:xfrm>
              <a:prstGeom prst="rect">
                <a:avLst/>
              </a:prstGeom>
              <a:blipFill>
                <a:blip r:embed="rId4"/>
                <a:stretch>
                  <a:fillRect t="-2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5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5FCF8-973C-1534-F428-2B1D4F13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D1D1F-6B14-D249-3556-5F3C30E2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Advantage function</a:t>
            </a:r>
          </a:p>
          <a:p>
            <a:r>
              <a:rPr lang="en-US" altLang="ko-KR" dirty="0"/>
              <a:t>Generalized Advantage Estimator (GAE)</a:t>
            </a:r>
          </a:p>
          <a:p>
            <a:r>
              <a:rPr lang="en-US" altLang="ko-KR" dirty="0"/>
              <a:t>Off-policy Policy Gradient</a:t>
            </a:r>
          </a:p>
          <a:p>
            <a:r>
              <a:rPr lang="en-US" altLang="ko-KR" dirty="0"/>
              <a:t>Off-policy Actor-Critic</a:t>
            </a:r>
          </a:p>
          <a:p>
            <a:r>
              <a:rPr lang="en-US" altLang="ko-KR" dirty="0"/>
              <a:t>Trust Region Policy Optimization(TRPO)</a:t>
            </a:r>
          </a:p>
          <a:p>
            <a:r>
              <a:rPr lang="en-US" altLang="ko-KR" dirty="0"/>
              <a:t>Proximal Policy Optimization(PPO)</a:t>
            </a:r>
          </a:p>
          <a:p>
            <a:r>
              <a:rPr lang="en-US" altLang="ko-KR" dirty="0"/>
              <a:t>Code Ex.</a:t>
            </a:r>
          </a:p>
          <a:p>
            <a:r>
              <a:rPr lang="en-US" altLang="ko-KR" dirty="0"/>
              <a:t>PPO continuous action</a:t>
            </a:r>
          </a:p>
          <a:p>
            <a:r>
              <a:rPr lang="en-US" altLang="ko-KR" dirty="0"/>
              <a:t>Code Ex.</a:t>
            </a:r>
          </a:p>
        </p:txBody>
      </p:sp>
    </p:spTree>
    <p:extLst>
      <p:ext uri="{BB962C8B-B14F-4D97-AF65-F5344CB8AC3E}">
        <p14:creationId xmlns:p14="http://schemas.microsoft.com/office/powerpoint/2010/main" val="364111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2742BA-6B57-1454-66EB-63B371B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Proximal Policy Optimization(PPO)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1F676-F611-380E-9B2D-AF55E633D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17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760DD-0C73-AAB2-FE8E-D1163FEA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97D9E-59BB-A5D6-AC00-90C52ADEA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PPO problem statement:</a:t>
            </a:r>
          </a:p>
          <a:p>
            <a:pPr lvl="1"/>
            <a:r>
              <a:rPr lang="en-US" altLang="ko-KR" dirty="0"/>
              <a:t>Q-learning is tricky, </a:t>
            </a:r>
          </a:p>
          <a:p>
            <a:pPr lvl="1"/>
            <a:r>
              <a:rPr lang="en-US" altLang="ko-KR" dirty="0"/>
              <a:t>vanilla PG is low in sample efficiency and unstable in learning</a:t>
            </a:r>
          </a:p>
          <a:p>
            <a:pPr lvl="1"/>
            <a:r>
              <a:rPr lang="en-US" altLang="ko-KR" dirty="0"/>
              <a:t>TRPO is stable but rather complex and unable to share parameters btw. value and policy</a:t>
            </a:r>
          </a:p>
          <a:p>
            <a:endParaRPr lang="en-US" altLang="ko-KR" dirty="0"/>
          </a:p>
          <a:p>
            <a:r>
              <a:rPr lang="en-US" altLang="ko-KR" dirty="0"/>
              <a:t>PPO uses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Off-policy data </a:t>
            </a:r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update multiple times </a:t>
            </a:r>
            <a:r>
              <a:rPr lang="en-US" altLang="ko-KR" dirty="0"/>
              <a:t>per sample (high sample efficiency)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988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09DE-1508-B1AD-4D82-19B3BA70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29C88-274D-D8F4-9E33-5DB2DC0E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PPO updates the policy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conservatively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‘conservative’ means to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the policy change too fast or dramatically</a:t>
            </a:r>
            <a:endParaRPr lang="en-US" altLang="ko-KR" dirty="0"/>
          </a:p>
          <a:p>
            <a:pPr lvl="1"/>
            <a:r>
              <a:rPr lang="en-US" altLang="ko-KR" dirty="0"/>
              <a:t>Importance Sampling ratio could be a very big!! </a:t>
            </a:r>
          </a:p>
          <a:p>
            <a:pPr marL="457200" lvl="1" indent="0">
              <a:buNone/>
            </a:pPr>
            <a:r>
              <a:rPr lang="en-US" altLang="ko-KR" dirty="0"/>
              <a:t>  (instable learning problem due to high variance)</a:t>
            </a:r>
          </a:p>
          <a:p>
            <a:pPr lvl="1"/>
            <a:r>
              <a:rPr lang="en-US" altLang="ko-KR" dirty="0"/>
              <a:t>Updating multiple times per sample worsen learning instabilities</a:t>
            </a:r>
          </a:p>
          <a:p>
            <a:pPr lvl="1"/>
            <a:r>
              <a:rPr lang="en-US" altLang="ko-KR" dirty="0"/>
              <a:t>An actor learning w/o well learnt critic adds instability </a:t>
            </a:r>
          </a:p>
          <a:p>
            <a:pPr marL="457200" lvl="1" indent="0">
              <a:buNone/>
            </a:pPr>
            <a:r>
              <a:rPr lang="en-US" altLang="ko-KR" dirty="0"/>
              <a:t>  (sub-optima convergence)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80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1ED41-9227-D342-E265-E625CD3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Multiple time updates should look good for learning</a:t>
                </a:r>
              </a:p>
              <a:p>
                <a:pPr lvl="1"/>
                <a:r>
                  <a:rPr lang="en-US" altLang="ko-KR" dirty="0"/>
                  <a:t>But, in fact,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empirically, multiple updates cause dramatic change in policy that lead to instability </a:t>
                </a:r>
                <a:r>
                  <a:rPr lang="en-US" altLang="ko-KR" dirty="0"/>
                  <a:t>in learning</a:t>
                </a:r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stochastic policy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7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AC813-3DF4-E94C-36A9-329408D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KL-divergence (Discrete distribution):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6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measure of how much two distributions are different</a:t>
                </a:r>
              </a:p>
              <a:p>
                <a:pPr lvl="1"/>
                <a:r>
                  <a:rPr lang="en-US" altLang="ko-KR" dirty="0"/>
                  <a:t>0 if p = q. The greater KL-divergence is, the bigger the difference is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ED0321-AD1D-2015-4996-F4ABC3A2D0F8}"/>
              </a:ext>
            </a:extLst>
          </p:cNvPr>
          <p:cNvSpPr txBox="1"/>
          <p:nvPr/>
        </p:nvSpPr>
        <p:spPr>
          <a:xfrm>
            <a:off x="2438422" y="5093366"/>
            <a:ext cx="60566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Want to increase value accuracy as much as possible while updating the policy very conservatively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C592CA-FAD6-B04C-8A0A-53A080671660}"/>
              </a:ext>
            </a:extLst>
          </p:cNvPr>
          <p:cNvCxnSpPr/>
          <p:nvPr/>
        </p:nvCxnSpPr>
        <p:spPr>
          <a:xfrm>
            <a:off x="1763018" y="5278032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8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63A5A-2D13-51A0-3495-57DF85C4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TRPO Objective that limit the amount of change in Policy: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𝑜𝑙𝑑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𝑠𝑢𝑏𝑗𝑒𝑐𝑡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𝑡𝑜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ko-KR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ko-KR" altLang="en-US" sz="280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/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m:rPr>
                        <m:sty m:val="p"/>
                      </m:rPr>
                      <a:rPr lang="en-US" altLang="ko-KR" sz="2400" i="1" baseline="30000">
                        <a:latin typeface="Cambria Math" panose="02040503050406030204" pitchFamily="18" charset="0"/>
                      </a:rPr>
                      <m:t>old</m:t>
                    </m:r>
                  </m:oMath>
                </a14:m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/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13" y="3428996"/>
                <a:ext cx="5734665" cy="1269065"/>
              </a:xfrm>
              <a:prstGeom prst="rect">
                <a:avLst/>
              </a:prstGeom>
              <a:blipFill>
                <a:blip r:embed="rId3"/>
                <a:stretch>
                  <a:fillRect r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64FFDC-CD11-3856-FA6A-7E91DB007DD7}"/>
              </a:ext>
            </a:extLst>
          </p:cNvPr>
          <p:cNvCxnSpPr/>
          <p:nvPr/>
        </p:nvCxnSpPr>
        <p:spPr>
          <a:xfrm>
            <a:off x="3967314" y="3760833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E42028-EC3A-49AB-0F3E-2D120889DCED}"/>
              </a:ext>
            </a:extLst>
          </p:cNvPr>
          <p:cNvCxnSpPr/>
          <p:nvPr/>
        </p:nvCxnSpPr>
        <p:spPr>
          <a:xfrm>
            <a:off x="3967314" y="4429427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0DE605-B90C-CBCF-E6D8-1360D0A304ED}"/>
              </a:ext>
            </a:extLst>
          </p:cNvPr>
          <p:cNvCxnSpPr>
            <a:cxnSpLocks/>
          </p:cNvCxnSpPr>
          <p:nvPr/>
        </p:nvCxnSpPr>
        <p:spPr>
          <a:xfrm flipH="1">
            <a:off x="10313425" y="4344627"/>
            <a:ext cx="265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2B5045-52AD-A443-ED8B-9F7DB40E3613}"/>
              </a:ext>
            </a:extLst>
          </p:cNvPr>
          <p:cNvSpPr txBox="1"/>
          <p:nvPr/>
        </p:nvSpPr>
        <p:spPr>
          <a:xfrm>
            <a:off x="10710264" y="4031663"/>
            <a:ext cx="105895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 off-policy PG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/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Allow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new policy to change by </a:t>
                </a:r>
                <a14:m>
                  <m:oMath xmlns:m="http://schemas.openxmlformats.org/officeDocument/2006/math">
                    <m:r>
                      <a:rPr lang="ko-KR" altLang="en-US" sz="18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from the old policy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95A22-DD4D-D443-A091-DC9285D1A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206" y="5864617"/>
                <a:ext cx="6513850" cy="369332"/>
              </a:xfrm>
              <a:prstGeom prst="rect">
                <a:avLst/>
              </a:prstGeom>
              <a:blipFill>
                <a:blip r:embed="rId4"/>
                <a:stretch>
                  <a:fillRect l="-84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9C4E868-B303-AAAC-5313-F6CFD4AF0ED8}"/>
              </a:ext>
            </a:extLst>
          </p:cNvPr>
          <p:cNvCxnSpPr/>
          <p:nvPr/>
        </p:nvCxnSpPr>
        <p:spPr>
          <a:xfrm>
            <a:off x="4090802" y="6049283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/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/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1F198A-4617-4725-1750-6714DA3A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482" y="2717361"/>
                <a:ext cx="3797712" cy="830997"/>
              </a:xfrm>
              <a:prstGeom prst="rect">
                <a:avLst/>
              </a:prstGeom>
              <a:blipFill>
                <a:blip r:embed="rId5"/>
                <a:stretch>
                  <a:fillRect l="-2568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55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7CD8-6258-9FEC-FE95-86D62BDA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/>
                  <a:t>TRPO: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PPO: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 l="-916" t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5F59D2-1971-65E1-0BCB-0679CD015506}"/>
              </a:ext>
            </a:extLst>
          </p:cNvPr>
          <p:cNvCxnSpPr>
            <a:cxnSpLocks/>
          </p:cNvCxnSpPr>
          <p:nvPr/>
        </p:nvCxnSpPr>
        <p:spPr>
          <a:xfrm>
            <a:off x="5353660" y="3008680"/>
            <a:ext cx="390832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/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 gradient(no learning),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blipFill>
                <a:blip r:embed="rId3"/>
                <a:stretch>
                  <a:fillRect l="-4196" t="-14286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/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difficult</a:t>
                </a:r>
              </a:p>
              <a:p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blipFill>
                <a:blip r:embed="rId4"/>
                <a:stretch>
                  <a:fillRect l="-6667" t="-1444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B517FC-301A-F17B-5D3E-DC8A22A34F05}"/>
              </a:ext>
            </a:extLst>
          </p:cNvPr>
          <p:cNvCxnSpPr>
            <a:cxnSpLocks/>
          </p:cNvCxnSpPr>
          <p:nvPr/>
        </p:nvCxnSpPr>
        <p:spPr>
          <a:xfrm>
            <a:off x="10132142" y="3008680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95236C-EC02-1C54-9F6E-571F1F88FB9B}"/>
              </a:ext>
            </a:extLst>
          </p:cNvPr>
          <p:cNvCxnSpPr>
            <a:cxnSpLocks/>
          </p:cNvCxnSpPr>
          <p:nvPr/>
        </p:nvCxnSpPr>
        <p:spPr>
          <a:xfrm>
            <a:off x="6548281" y="4886641"/>
            <a:ext cx="157808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/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Stop a new policy become too different from the behavior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blipFill>
                <a:blip r:embed="rId5"/>
                <a:stretch>
                  <a:fillRect l="-4660" t="-9559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68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030-8C82-9527-C08B-3B004DA5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BA254-BD0A-78CE-9E6A-291AE6E1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4DB86F2-11A3-CF76-8AB3-0B3067FD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598" r="2389"/>
          <a:stretch/>
        </p:blipFill>
        <p:spPr>
          <a:xfrm>
            <a:off x="8288858" y="3314802"/>
            <a:ext cx="2410836" cy="276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2D5CD2-FE27-A462-CAB4-53D58BF4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60" y="3680194"/>
            <a:ext cx="2585939" cy="2496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/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Limit an action prob. to grow only (1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) times greater or smaller than previous policy</a:t>
                </a:r>
              </a:p>
              <a:p>
                <a:r>
                  <a:rPr lang="en-US" altLang="ko-KR" dirty="0"/>
                  <a:t>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control policy to change only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ratio 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456" y="4387405"/>
                <a:ext cx="2961156" cy="1754326"/>
              </a:xfrm>
              <a:prstGeom prst="rect">
                <a:avLst/>
              </a:prstGeom>
              <a:blipFill>
                <a:blip r:embed="rId5"/>
                <a:stretch>
                  <a:fillRect l="-1852" t="-2083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3A510-4EAB-7C91-7B71-776477E3350A}"/>
              </a:ext>
            </a:extLst>
          </p:cNvPr>
          <p:cNvCxnSpPr>
            <a:cxnSpLocks/>
          </p:cNvCxnSpPr>
          <p:nvPr/>
        </p:nvCxnSpPr>
        <p:spPr>
          <a:xfrm flipH="1">
            <a:off x="4372085" y="4729707"/>
            <a:ext cx="5080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D313B1-F35D-23A3-7CB5-F0C9970E6A38}"/>
              </a:ext>
            </a:extLst>
          </p:cNvPr>
          <p:cNvCxnSpPr>
            <a:cxnSpLocks/>
          </p:cNvCxnSpPr>
          <p:nvPr/>
        </p:nvCxnSpPr>
        <p:spPr>
          <a:xfrm>
            <a:off x="7555301" y="4716074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5DAF9C-8AE9-6534-E04B-1CA1B0FD61E6}"/>
              </a:ext>
            </a:extLst>
          </p:cNvPr>
          <p:cNvSpPr txBox="1"/>
          <p:nvPr/>
        </p:nvSpPr>
        <p:spPr>
          <a:xfrm>
            <a:off x="192516" y="4328413"/>
            <a:ext cx="13124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Loss does not grow</a:t>
            </a:r>
          </a:p>
          <a:p>
            <a:r>
              <a:rPr lang="en-US" altLang="ko-KR" dirty="0"/>
              <a:t>= No gradient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F007DEA-5DE9-B75B-BAB2-63A7E7B4FB35}"/>
              </a:ext>
            </a:extLst>
          </p:cNvPr>
          <p:cNvCxnSpPr>
            <a:cxnSpLocks/>
          </p:cNvCxnSpPr>
          <p:nvPr/>
        </p:nvCxnSpPr>
        <p:spPr>
          <a:xfrm>
            <a:off x="1658402" y="4711823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2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BF38E-7905-E29B-E94E-842384C7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02"/>
            <a:ext cx="10515600" cy="1325563"/>
          </a:xfrm>
        </p:spPr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05571-030C-54D3-333E-5907710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8618" r="2887" b="4967"/>
          <a:stretch/>
        </p:blipFill>
        <p:spPr>
          <a:xfrm>
            <a:off x="1690584" y="3543197"/>
            <a:ext cx="8428911" cy="2783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45F506-2C24-8F6F-EB05-AF413894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27"/>
          <a:stretch/>
        </p:blipFill>
        <p:spPr>
          <a:xfrm>
            <a:off x="1690584" y="1530658"/>
            <a:ext cx="8441558" cy="176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FD03BA-2149-A374-FF50-5B4957D4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8" t="-786" r="4524" b="86465"/>
          <a:stretch/>
        </p:blipFill>
        <p:spPr>
          <a:xfrm>
            <a:off x="4073578" y="1530658"/>
            <a:ext cx="5691956" cy="67397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E66CF5-E91C-EBA4-D438-F68E9D76A25B}"/>
              </a:ext>
            </a:extLst>
          </p:cNvPr>
          <p:cNvCxnSpPr>
            <a:cxnSpLocks/>
          </p:cNvCxnSpPr>
          <p:nvPr/>
        </p:nvCxnSpPr>
        <p:spPr>
          <a:xfrm>
            <a:off x="6125496" y="2127461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EA5EC-E4C2-6D8C-42DB-8EB628E776C3}"/>
              </a:ext>
            </a:extLst>
          </p:cNvPr>
          <p:cNvCxnSpPr>
            <a:cxnSpLocks/>
          </p:cNvCxnSpPr>
          <p:nvPr/>
        </p:nvCxnSpPr>
        <p:spPr>
          <a:xfrm>
            <a:off x="7207047" y="2154245"/>
            <a:ext cx="146500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99BFE-FE4D-0B9E-30FD-357A4035F91A}"/>
              </a:ext>
            </a:extLst>
          </p:cNvPr>
          <p:cNvSpPr txBox="1"/>
          <p:nvPr/>
        </p:nvSpPr>
        <p:spPr>
          <a:xfrm>
            <a:off x="7758744" y="2204628"/>
            <a:ext cx="913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bonus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1A268-0717-2C49-EDC3-60FE5BDD8400}"/>
              </a:ext>
            </a:extLst>
          </p:cNvPr>
          <p:cNvSpPr txBox="1"/>
          <p:nvPr/>
        </p:nvSpPr>
        <p:spPr>
          <a:xfrm>
            <a:off x="5746957" y="2127460"/>
            <a:ext cx="16451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Minimize loss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F9F994-1756-31D8-675A-A4BD2E58A1A5}"/>
              </a:ext>
            </a:extLst>
          </p:cNvPr>
          <p:cNvCxnSpPr>
            <a:cxnSpLocks/>
          </p:cNvCxnSpPr>
          <p:nvPr/>
        </p:nvCxnSpPr>
        <p:spPr>
          <a:xfrm>
            <a:off x="4477186" y="1662767"/>
            <a:ext cx="10239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519610-2C06-59DA-37CA-F93E0A998135}"/>
              </a:ext>
            </a:extLst>
          </p:cNvPr>
          <p:cNvSpPr txBox="1"/>
          <p:nvPr/>
        </p:nvSpPr>
        <p:spPr>
          <a:xfrm>
            <a:off x="3297102" y="1293838"/>
            <a:ext cx="44080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 constraint off-policy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CA5634-CACB-B712-D566-BFECE41687BE}"/>
              </a:ext>
            </a:extLst>
          </p:cNvPr>
          <p:cNvCxnSpPr>
            <a:cxnSpLocks/>
          </p:cNvCxnSpPr>
          <p:nvPr/>
        </p:nvCxnSpPr>
        <p:spPr>
          <a:xfrm>
            <a:off x="2785121" y="4543619"/>
            <a:ext cx="156565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A1FD80-7DC9-077D-D3E1-0DD426C09D8A}"/>
              </a:ext>
            </a:extLst>
          </p:cNvPr>
          <p:cNvSpPr txBox="1"/>
          <p:nvPr/>
        </p:nvSpPr>
        <p:spPr>
          <a:xfrm>
            <a:off x="320997" y="4341379"/>
            <a:ext cx="17515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736E4-D49B-9BAB-A38E-8886E600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Performance comparison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Test for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7 robotic task </a:t>
                </a:r>
                <a:r>
                  <a:rPr lang="en-US" altLang="ko-KR" dirty="0"/>
                  <a:t>in Mujoco 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continuous domain!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1M step updates</a:t>
                </a:r>
              </a:p>
              <a:p>
                <a:r>
                  <a:rPr lang="en-US" altLang="ko-KR" dirty="0"/>
                  <a:t>Test with multiple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d</a:t>
                </a:r>
                <a:r>
                  <a:rPr lang="en-US" altLang="ko-KR" baseline="-25000" dirty="0" err="1"/>
                  <a:t>targ</a:t>
                </a:r>
                <a:r>
                  <a:rPr lang="en-US" altLang="ko-KR" dirty="0"/>
                  <a:t>, various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Policy: 64 hidden unit, 2 layer MLP, tanh activation, with output of Gaussian (mean, std)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022A81-EE37-FA90-4A97-94F3EBA7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22" y="2327071"/>
            <a:ext cx="7726422" cy="1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</a:t>
            </a:r>
            <a:br>
              <a:rPr lang="en-US" altLang="ko-KR" dirty="0"/>
            </a:br>
            <a:r>
              <a:rPr lang="en-US" altLang="ko-KR" dirty="0"/>
              <a:t>GAE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9605-3BA7-C3C4-DF6B-892B38F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F80-A160-22B7-5AD2-DCA8DE02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755" cy="4351338"/>
          </a:xfrm>
        </p:spPr>
        <p:txBody>
          <a:bodyPr/>
          <a:lstStyle/>
          <a:p>
            <a:r>
              <a:rPr lang="en-US" altLang="ko-KR" dirty="0"/>
              <a:t>No parameter sharing, no entropy bonus</a:t>
            </a:r>
          </a:p>
          <a:p>
            <a:r>
              <a:rPr lang="en-US" altLang="ko-KR" dirty="0"/>
              <a:t>3 random seed</a:t>
            </a:r>
          </a:p>
          <a:p>
            <a:r>
              <a:rPr lang="en-US" altLang="ko-KR" dirty="0"/>
              <a:t>avg. score for the last 100 before the end</a:t>
            </a:r>
          </a:p>
          <a:p>
            <a:r>
              <a:rPr lang="en-US" altLang="ko-KR" dirty="0"/>
              <a:t>Normalization 0~1</a:t>
            </a:r>
          </a:p>
          <a:p>
            <a:r>
              <a:rPr lang="en-US" altLang="ko-KR" dirty="0"/>
              <a:t>No clipping &amp; KL penalty</a:t>
            </a:r>
            <a:r>
              <a:rPr lang="ko-KR" altLang="en-US" dirty="0"/>
              <a:t> </a:t>
            </a:r>
            <a:r>
              <a:rPr lang="en-US" altLang="ko-KR" dirty="0"/>
              <a:t>is -0.39</a:t>
            </a:r>
          </a:p>
          <a:p>
            <a:r>
              <a:rPr lang="en-US" altLang="ko-KR" dirty="0"/>
              <a:t>Clipping score is 0.82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38018-C7FF-AC2A-8DE1-598F534F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15" y="2740861"/>
            <a:ext cx="4232785" cy="2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6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CC1-161D-8608-B0FF-AB86CF5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A6D6C-E7AB-B2E1-3435-BB97690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6F984-C799-09F0-FC1A-B828787F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" y="1690688"/>
            <a:ext cx="11442452" cy="48021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/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0.2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E3CC1A6-4D4C-CA13-E8F6-92390BC050A5}"/>
              </a:ext>
            </a:extLst>
          </p:cNvPr>
          <p:cNvSpPr txBox="1"/>
          <p:nvPr/>
        </p:nvSpPr>
        <p:spPr>
          <a:xfrm>
            <a:off x="2488217" y="1325047"/>
            <a:ext cx="30676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shows sample efficiency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stable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44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60B36-F168-35A5-52CE-A08A39D5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587E5-8521-2BE7-D68E-8CB9D859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6768" cy="206794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High-dimensional continuous control test of PPO: 3D humanoid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RoboschoolHumannoid: moving forward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RoboschoolHumanoidFlagrun: moving forward with moving target every 200 timestep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RoboschoolHumanoidFlagranHarder: throw a cube to the robot tumble and stand-up again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C1053B-EBFB-D187-9695-22C95603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54" y="3685099"/>
            <a:ext cx="7862119" cy="27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4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7FC3-F11E-2E3D-969C-6EB53D0E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CFB32-8ACE-6E92-31E9-9C0533AA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in Atari domain: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CDE4B-49F6-BAB3-2376-7D4E866A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54" y="2715854"/>
            <a:ext cx="3267256" cy="2608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CDF3A2-3D9C-E3D0-EEBE-B77921E3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19" y="3429000"/>
            <a:ext cx="6838335" cy="112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B2719-9334-39F7-4F32-A3B9D44510DA}"/>
              </a:ext>
            </a:extLst>
          </p:cNvPr>
          <p:cNvSpPr txBox="1"/>
          <p:nvPr/>
        </p:nvSpPr>
        <p:spPr>
          <a:xfrm>
            <a:off x="8436077" y="3078208"/>
            <a:ext cx="3638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number of games out of 48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4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configuration.py</a:t>
            </a:r>
          </a:p>
          <a:p>
            <a:r>
              <a:rPr lang="en-US" altLang="ko-KR" dirty="0"/>
              <a:t>utils.py</a:t>
            </a:r>
          </a:p>
          <a:p>
            <a:r>
              <a:rPr lang="en-US" altLang="ko-KR" dirty="0"/>
              <a:t>agent.py</a:t>
            </a:r>
          </a:p>
          <a:p>
            <a:r>
              <a:rPr lang="en-US" altLang="ko-KR" dirty="0"/>
              <a:t>train.py</a:t>
            </a:r>
          </a:p>
          <a:p>
            <a:r>
              <a:rPr lang="en-US" altLang="ko-KR" dirty="0"/>
              <a:t>eval.py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‘Cartpole’ Env.: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State: </a:t>
            </a:r>
          </a:p>
          <a:p>
            <a:pPr lvl="1">
              <a:lnSpc>
                <a:spcPct val="110000"/>
              </a:lnSpc>
            </a:pPr>
            <a:r>
              <a:rPr lang="en-US" altLang="ko-KR" sz="2000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</a:p>
          <a:p>
            <a:pPr lvl="1">
              <a:lnSpc>
                <a:spcPct val="110000"/>
              </a:lnSpc>
            </a:pPr>
            <a:r>
              <a:rPr lang="en-US" altLang="ko-KR" sz="2000" dirty="0"/>
              <a:t>cart position, cart velocity, pole angle, pole angular velocity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Action:  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0: push the cart left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1: push the cart right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400" dirty="0"/>
              <a:t>Reward:+1 for every step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97023-12E6-BEB2-CE12-110957C6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5"/>
          <a:stretch/>
        </p:blipFill>
        <p:spPr>
          <a:xfrm>
            <a:off x="957416" y="1371600"/>
            <a:ext cx="3247103" cy="46263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F5B874-EEA5-923B-7309-CEB4E7362B19}"/>
              </a:ext>
            </a:extLst>
          </p:cNvPr>
          <p:cNvCxnSpPr>
            <a:cxnSpLocks/>
          </p:cNvCxnSpPr>
          <p:nvPr/>
        </p:nvCxnSpPr>
        <p:spPr>
          <a:xfrm>
            <a:off x="1332271" y="5010651"/>
            <a:ext cx="186087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927350-8BF4-414D-E192-F639F23315CE}"/>
              </a:ext>
            </a:extLst>
          </p:cNvPr>
          <p:cNvCxnSpPr>
            <a:cxnSpLocks/>
          </p:cNvCxnSpPr>
          <p:nvPr/>
        </p:nvCxnSpPr>
        <p:spPr>
          <a:xfrm>
            <a:off x="1347019" y="4322393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DA0A14-1A28-3178-CF01-7BAAF9608A9F}"/>
              </a:ext>
            </a:extLst>
          </p:cNvPr>
          <p:cNvSpPr txBox="1"/>
          <p:nvPr/>
        </p:nvSpPr>
        <p:spPr>
          <a:xfrm>
            <a:off x="3937819" y="404539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environment to collect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718A7-893F-5679-3267-6E9E0A1FB652}"/>
              </a:ext>
            </a:extLst>
          </p:cNvPr>
          <p:cNvCxnSpPr>
            <a:cxnSpLocks/>
          </p:cNvCxnSpPr>
          <p:nvPr/>
        </p:nvCxnSpPr>
        <p:spPr>
          <a:xfrm>
            <a:off x="1347019" y="4578032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B968A-EEAD-D0E1-42BA-323751EBFD99}"/>
              </a:ext>
            </a:extLst>
          </p:cNvPr>
          <p:cNvSpPr txBox="1"/>
          <p:nvPr/>
        </p:nvSpPr>
        <p:spPr>
          <a:xfrm>
            <a:off x="3937819" y="42989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Length of a trajectory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556D-81B5-129E-AE1D-B4DBD96EFDB7}"/>
              </a:ext>
            </a:extLst>
          </p:cNvPr>
          <p:cNvSpPr txBox="1"/>
          <p:nvPr/>
        </p:nvSpPr>
        <p:spPr>
          <a:xfrm>
            <a:off x="3937819" y="455246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Learning from a batch that contains 64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1F81E1-7820-5ED1-AB98-4F90490C45BB}"/>
              </a:ext>
            </a:extLst>
          </p:cNvPr>
          <p:cNvCxnSpPr>
            <a:cxnSpLocks/>
          </p:cNvCxnSpPr>
          <p:nvPr/>
        </p:nvCxnSpPr>
        <p:spPr>
          <a:xfrm>
            <a:off x="1396183" y="4789424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04EC57-22F8-837B-CFC6-81C17E535D42}"/>
              </a:ext>
            </a:extLst>
          </p:cNvPr>
          <p:cNvCxnSpPr>
            <a:cxnSpLocks/>
          </p:cNvCxnSpPr>
          <p:nvPr/>
        </p:nvCxnSpPr>
        <p:spPr>
          <a:xfrm>
            <a:off x="1396182" y="3648885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25365E-226F-E561-1970-4D467B719711}"/>
              </a:ext>
            </a:extLst>
          </p:cNvPr>
          <p:cNvCxnSpPr>
            <a:cxnSpLocks/>
          </p:cNvCxnSpPr>
          <p:nvPr/>
        </p:nvCxnSpPr>
        <p:spPr>
          <a:xfrm>
            <a:off x="1396182" y="3875028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A4E05E-5C01-E547-D5E1-C50D32CE16D6}"/>
              </a:ext>
            </a:extLst>
          </p:cNvPr>
          <p:cNvCxnSpPr>
            <a:cxnSpLocks/>
          </p:cNvCxnSpPr>
          <p:nvPr/>
        </p:nvCxnSpPr>
        <p:spPr>
          <a:xfrm>
            <a:off x="1445346" y="4086420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889EE-0C1D-EE1C-A4BA-64ECCB8DE093}"/>
              </a:ext>
            </a:extLst>
          </p:cNvPr>
          <p:cNvSpPr txBox="1"/>
          <p:nvPr/>
        </p:nvSpPr>
        <p:spPr>
          <a:xfrm>
            <a:off x="3937819" y="3371886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Critic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B635B-A01D-E36C-3A90-D069528C2B98}"/>
              </a:ext>
            </a:extLst>
          </p:cNvPr>
          <p:cNvSpPr txBox="1"/>
          <p:nvPr/>
        </p:nvSpPr>
        <p:spPr>
          <a:xfrm>
            <a:off x="3937819" y="35980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actor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4DBA4-1E74-7877-E347-176B8EE11786}"/>
              </a:ext>
            </a:extLst>
          </p:cNvPr>
          <p:cNvSpPr txBox="1"/>
          <p:nvPr/>
        </p:nvSpPr>
        <p:spPr>
          <a:xfrm>
            <a:off x="3923071" y="3804760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Exploration loss constant (entropy loss constant)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40965-BA2F-9BA5-861E-439E6AAB30E5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configuration.py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D39597-64DB-22C5-66D7-9C1C4AB9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0" y="386294"/>
            <a:ext cx="5934844" cy="608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BE32C-78A3-1CC2-EB1B-38B9D7C1C690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0D620A-3119-038A-A362-63A198F1404A}"/>
              </a:ext>
            </a:extLst>
          </p:cNvPr>
          <p:cNvCxnSpPr>
            <a:cxnSpLocks/>
          </p:cNvCxnSpPr>
          <p:nvPr/>
        </p:nvCxnSpPr>
        <p:spPr>
          <a:xfrm>
            <a:off x="1587759" y="3226422"/>
            <a:ext cx="5196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776A4D-9137-45B8-5EAE-29E9916D0759}"/>
              </a:ext>
            </a:extLst>
          </p:cNvPr>
          <p:cNvSpPr txBox="1"/>
          <p:nvPr/>
        </p:nvSpPr>
        <p:spPr>
          <a:xfrm>
            <a:off x="7522603" y="3038215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Vector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03D684-8B2C-A0AD-B473-E5D5F3703FEF}"/>
              </a:ext>
            </a:extLst>
          </p:cNvPr>
          <p:cNvCxnSpPr>
            <a:cxnSpLocks/>
          </p:cNvCxnSpPr>
          <p:nvPr/>
        </p:nvCxnSpPr>
        <p:spPr>
          <a:xfrm>
            <a:off x="1587759" y="3428999"/>
            <a:ext cx="2910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9B7A2C-67A9-C2BD-52A7-8A80B25E6FA0}"/>
              </a:ext>
            </a:extLst>
          </p:cNvPr>
          <p:cNvSpPr txBox="1"/>
          <p:nvPr/>
        </p:nvSpPr>
        <p:spPr>
          <a:xfrm>
            <a:off x="7522603" y="3253659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81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570D68-04D0-B8F9-ADAA-0B1A87BD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423555"/>
            <a:ext cx="7942550" cy="5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8661-1F4C-EAD7-0A59-750AFA80C46B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D94584-E5E4-192C-3744-D3088AC7E20C}"/>
              </a:ext>
            </a:extLst>
          </p:cNvPr>
          <p:cNvCxnSpPr>
            <a:cxnSpLocks/>
          </p:cNvCxnSpPr>
          <p:nvPr/>
        </p:nvCxnSpPr>
        <p:spPr>
          <a:xfrm>
            <a:off x="4630994" y="2543643"/>
            <a:ext cx="29496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6B74E8-9557-6753-0641-344A172E7EF1}"/>
              </a:ext>
            </a:extLst>
          </p:cNvPr>
          <p:cNvCxnSpPr>
            <a:cxnSpLocks/>
          </p:cNvCxnSpPr>
          <p:nvPr/>
        </p:nvCxnSpPr>
        <p:spPr>
          <a:xfrm>
            <a:off x="2485717" y="2091360"/>
            <a:ext cx="30172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165ADB-D2EB-9D17-023F-9BEA46CCD4D4}"/>
              </a:ext>
            </a:extLst>
          </p:cNvPr>
          <p:cNvSpPr txBox="1"/>
          <p:nvPr/>
        </p:nvSpPr>
        <p:spPr>
          <a:xfrm>
            <a:off x="339875" y="1938281"/>
            <a:ext cx="19934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pi is behavior policy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is an action sampled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from pi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3C8C7-B2D3-8D86-F43D-988A69E24C83}"/>
              </a:ext>
            </a:extLst>
          </p:cNvPr>
          <p:cNvSpPr txBox="1"/>
          <p:nvPr/>
        </p:nvSpPr>
        <p:spPr>
          <a:xfrm>
            <a:off x="7373931" y="2328198"/>
            <a:ext cx="21184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Put the behavior policy into a trajectory in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3FC37-089B-4B4E-7737-1C8B7D80756B}"/>
              </a:ext>
            </a:extLst>
          </p:cNvPr>
          <p:cNvSpPr txBox="1"/>
          <p:nvPr/>
        </p:nvSpPr>
        <p:spPr>
          <a:xfrm>
            <a:off x="6089322" y="164769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Trajectory rollout until seq_length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3E2C-0F02-6CA2-8B8A-01E33C2428DA}"/>
              </a:ext>
            </a:extLst>
          </p:cNvPr>
          <p:cNvSpPr txBox="1"/>
          <p:nvPr/>
        </p:nvSpPr>
        <p:spPr>
          <a:xfrm>
            <a:off x="6089321" y="114811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 plays in multiple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4E5138-DBF9-A84D-DDAB-4F0253C826A1}"/>
              </a:ext>
            </a:extLst>
          </p:cNvPr>
          <p:cNvCxnSpPr>
            <a:cxnSpLocks/>
          </p:cNvCxnSpPr>
          <p:nvPr/>
        </p:nvCxnSpPr>
        <p:spPr>
          <a:xfrm>
            <a:off x="1784555" y="1148114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2EEC39-39AF-186F-80DE-D773709E34DC}"/>
              </a:ext>
            </a:extLst>
          </p:cNvPr>
          <p:cNvCxnSpPr>
            <a:cxnSpLocks/>
          </p:cNvCxnSpPr>
          <p:nvPr/>
        </p:nvCxnSpPr>
        <p:spPr>
          <a:xfrm>
            <a:off x="2217175" y="1863138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9BDDE8-0941-8183-8D5A-C6290E25296B}"/>
              </a:ext>
            </a:extLst>
          </p:cNvPr>
          <p:cNvCxnSpPr>
            <a:cxnSpLocks/>
          </p:cNvCxnSpPr>
          <p:nvPr/>
        </p:nvCxnSpPr>
        <p:spPr>
          <a:xfrm>
            <a:off x="1337036" y="925674"/>
            <a:ext cx="402154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52FF-DC53-8F92-8F63-8C16ACBB2032}"/>
              </a:ext>
            </a:extLst>
          </p:cNvPr>
          <p:cNvSpPr txBox="1"/>
          <p:nvPr/>
        </p:nvSpPr>
        <p:spPr>
          <a:xfrm>
            <a:off x="6089320" y="737467"/>
            <a:ext cx="5271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Parallelized environments shares config.train_env_steps load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1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74FDC-FD13-891D-6400-D840499D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15" y="1862598"/>
            <a:ext cx="9168853" cy="31328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C9A4C8-B382-5F69-2C0E-DA0129EAA03F}"/>
              </a:ext>
            </a:extLst>
          </p:cNvPr>
          <p:cNvSpPr txBox="1"/>
          <p:nvPr/>
        </p:nvSpPr>
        <p:spPr>
          <a:xfrm>
            <a:off x="358773" y="-11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9A8260-4806-62E1-9F4F-04E5107DDFC5}"/>
              </a:ext>
            </a:extLst>
          </p:cNvPr>
          <p:cNvCxnSpPr>
            <a:cxnSpLocks/>
          </p:cNvCxnSpPr>
          <p:nvPr/>
        </p:nvCxnSpPr>
        <p:spPr>
          <a:xfrm>
            <a:off x="4095320" y="2070688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B1C0C3-1600-B2B4-E841-594F132B2D39}"/>
              </a:ext>
            </a:extLst>
          </p:cNvPr>
          <p:cNvCxnSpPr>
            <a:cxnSpLocks/>
          </p:cNvCxnSpPr>
          <p:nvPr/>
        </p:nvCxnSpPr>
        <p:spPr>
          <a:xfrm>
            <a:off x="1925434" y="2064889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D0A9D3-FCC0-F74F-50A1-F5AAF5360F8E}"/>
              </a:ext>
            </a:extLst>
          </p:cNvPr>
          <p:cNvCxnSpPr>
            <a:cxnSpLocks/>
          </p:cNvCxnSpPr>
          <p:nvPr/>
        </p:nvCxnSpPr>
        <p:spPr>
          <a:xfrm>
            <a:off x="1745482" y="4229687"/>
            <a:ext cx="530341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8BA72F5-825F-3B71-B268-FF828149F631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7760327" y="4371186"/>
            <a:ext cx="39251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GAE(Generalized advantage function)</a:t>
            </a:r>
            <a:endParaRPr lang="ko-KR" altLang="en-US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34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If A(s, a1) is +, relatively good action, if – bad action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ko-KR" dirty="0"/>
                  <a:t>Mean advantage is 0: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  E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a)|s]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nary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(s)] =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= 0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1B4326-1521-0822-9EF0-A32C25F8FB96}"/>
              </a:ext>
            </a:extLst>
          </p:cNvPr>
          <p:cNvCxnSpPr/>
          <p:nvPr/>
        </p:nvCxnSpPr>
        <p:spPr>
          <a:xfrm>
            <a:off x="4909455" y="283329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86AD0-09F3-DBC2-1FD0-C57E9A50D00A}"/>
              </a:ext>
            </a:extLst>
          </p:cNvPr>
          <p:cNvSpPr/>
          <p:nvPr/>
        </p:nvSpPr>
        <p:spPr>
          <a:xfrm>
            <a:off x="4499429" y="1712232"/>
            <a:ext cx="970642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/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ko-KR" altLang="en-US" sz="2400" baseline="30000" dirty="0"/>
                          <m:t> </m:t>
                        </m:r>
                        <m:r>
                          <a:rPr lang="ko-KR" altLang="en-US" sz="24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s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blipFill>
                <a:blip r:embed="rId3"/>
                <a:stretch>
                  <a:fillRect l="-2455" t="-127632" b="-19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7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31F0C-831C-59D7-61A8-796FFAF1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4" y="979422"/>
            <a:ext cx="6517802" cy="535859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14F31E-538D-EFE9-C3F7-CC2C2F1BA462}"/>
              </a:ext>
            </a:extLst>
          </p:cNvPr>
          <p:cNvCxnSpPr>
            <a:cxnSpLocks/>
          </p:cNvCxnSpPr>
          <p:nvPr/>
        </p:nvCxnSpPr>
        <p:spPr>
          <a:xfrm>
            <a:off x="3539613" y="456820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63D847-6D09-3EF2-A8CD-0399F396ECF2}"/>
              </a:ext>
            </a:extLst>
          </p:cNvPr>
          <p:cNvCxnSpPr>
            <a:cxnSpLocks/>
          </p:cNvCxnSpPr>
          <p:nvPr/>
        </p:nvCxnSpPr>
        <p:spPr>
          <a:xfrm>
            <a:off x="2113935" y="5752987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9ADC9C-8770-8AF1-8111-B9795DB51A9B}"/>
              </a:ext>
            </a:extLst>
          </p:cNvPr>
          <p:cNvCxnSpPr>
            <a:cxnSpLocks/>
          </p:cNvCxnSpPr>
          <p:nvPr/>
        </p:nvCxnSpPr>
        <p:spPr>
          <a:xfrm>
            <a:off x="5053780" y="5566174"/>
            <a:ext cx="77183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182D1-99A7-B79A-579D-9C710FB3FC0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5FA688-8BF9-015C-1737-0B03B77C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30" y="3429000"/>
            <a:ext cx="2549646" cy="19062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E5BF38-8B89-DBAA-D0A5-1D0CC9D3A96F}"/>
              </a:ext>
            </a:extLst>
          </p:cNvPr>
          <p:cNvCxnSpPr>
            <a:cxnSpLocks/>
          </p:cNvCxnSpPr>
          <p:nvPr/>
        </p:nvCxnSpPr>
        <p:spPr>
          <a:xfrm>
            <a:off x="1971367" y="634405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1757E-6AE6-718C-6706-0715CB8ACF90}"/>
              </a:ext>
            </a:extLst>
          </p:cNvPr>
          <p:cNvSpPr txBox="1"/>
          <p:nvPr/>
        </p:nvSpPr>
        <p:spPr>
          <a:xfrm>
            <a:off x="8079023" y="6061019"/>
            <a:ext cx="29478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 size is 64 trajectories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Each trajectory has seq. length 16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0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2D54F-B554-0C7C-C40D-DA79DD9C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38" y="295770"/>
            <a:ext cx="7894996" cy="65083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2DAC43-47B7-AB23-F065-2152C0D63165}"/>
              </a:ext>
            </a:extLst>
          </p:cNvPr>
          <p:cNvCxnSpPr>
            <a:cxnSpLocks/>
          </p:cNvCxnSpPr>
          <p:nvPr/>
        </p:nvCxnSpPr>
        <p:spPr>
          <a:xfrm>
            <a:off x="2187208" y="1134778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6049CD-9064-6F52-8781-284452AF8E71}"/>
              </a:ext>
            </a:extLst>
          </p:cNvPr>
          <p:cNvCxnSpPr>
            <a:cxnSpLocks/>
          </p:cNvCxnSpPr>
          <p:nvPr/>
        </p:nvCxnSpPr>
        <p:spPr>
          <a:xfrm>
            <a:off x="3740705" y="2732521"/>
            <a:ext cx="61451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F478E8-3ABD-10EE-C80B-896D84CED3C9}"/>
              </a:ext>
            </a:extLst>
          </p:cNvPr>
          <p:cNvCxnSpPr>
            <a:cxnSpLocks/>
          </p:cNvCxnSpPr>
          <p:nvPr/>
        </p:nvCxnSpPr>
        <p:spPr>
          <a:xfrm>
            <a:off x="2192124" y="5962418"/>
            <a:ext cx="33872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62EDEA-AA4E-2AD7-2E9B-84AFA9875C59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63B27-B2C3-7F54-41E2-8E575B11976F}"/>
              </a:ext>
            </a:extLst>
          </p:cNvPr>
          <p:cNvSpPr txBox="1"/>
          <p:nvPr/>
        </p:nvSpPr>
        <p:spPr>
          <a:xfrm>
            <a:off x="5208251" y="358767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trajectory dictionary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3B55-437A-D0CD-8AEE-6F9C406EB4D7}"/>
              </a:ext>
            </a:extLst>
          </p:cNvPr>
          <p:cNvSpPr txBox="1"/>
          <p:nvPr/>
        </p:nvSpPr>
        <p:spPr>
          <a:xfrm>
            <a:off x="7115709" y="2455523"/>
            <a:ext cx="32167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a sample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27BA-17FE-CC89-9B7C-98002B800474}"/>
              </a:ext>
            </a:extLst>
          </p:cNvPr>
          <p:cNvSpPr txBox="1"/>
          <p:nvPr/>
        </p:nvSpPr>
        <p:spPr>
          <a:xfrm>
            <a:off x="7751159" y="3101853"/>
            <a:ext cx="33522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When a seq. is full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Create a new seq.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the seq.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73A0E-F295-20D1-DBD3-99F3F9D9DB0C}"/>
              </a:ext>
            </a:extLst>
          </p:cNvPr>
          <p:cNvSpPr txBox="1"/>
          <p:nvPr/>
        </p:nvSpPr>
        <p:spPr>
          <a:xfrm>
            <a:off x="5208251" y="955074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We’ll record the behavior policy every time step the agent act.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29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F941A-E0FA-168A-9ED5-4AC7772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05" y="1415998"/>
            <a:ext cx="6203202" cy="44833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824CEB-A98C-083A-4135-43DFBA0A1F31}"/>
              </a:ext>
            </a:extLst>
          </p:cNvPr>
          <p:cNvCxnSpPr>
            <a:cxnSpLocks/>
          </p:cNvCxnSpPr>
          <p:nvPr/>
        </p:nvCxnSpPr>
        <p:spPr>
          <a:xfrm>
            <a:off x="1946786" y="3429000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7F4D6-24F3-78BB-D762-21E4139E66B3}"/>
              </a:ext>
            </a:extLst>
          </p:cNvPr>
          <p:cNvCxnSpPr>
            <a:cxnSpLocks/>
          </p:cNvCxnSpPr>
          <p:nvPr/>
        </p:nvCxnSpPr>
        <p:spPr>
          <a:xfrm>
            <a:off x="2261419" y="5208640"/>
            <a:ext cx="260554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2F9DE9-5F14-59B9-D02C-CD7BDEBB9AD4}"/>
              </a:ext>
            </a:extLst>
          </p:cNvPr>
          <p:cNvCxnSpPr>
            <a:cxnSpLocks/>
          </p:cNvCxnSpPr>
          <p:nvPr/>
        </p:nvCxnSpPr>
        <p:spPr>
          <a:xfrm>
            <a:off x="1946786" y="364039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D37BBF-D4CF-61BF-1FAF-A56D18D38673}"/>
              </a:ext>
            </a:extLst>
          </p:cNvPr>
          <p:cNvCxnSpPr>
            <a:cxnSpLocks/>
          </p:cNvCxnSpPr>
          <p:nvPr/>
        </p:nvCxnSpPr>
        <p:spPr>
          <a:xfrm>
            <a:off x="2261419" y="5400368"/>
            <a:ext cx="528975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24EDD1-9616-FA65-553B-D8D9EF228D9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091AB-5E23-CFC4-6271-08F97E5EEE6A}"/>
              </a:ext>
            </a:extLst>
          </p:cNvPr>
          <p:cNvSpPr txBox="1"/>
          <p:nvPr/>
        </p:nvSpPr>
        <p:spPr>
          <a:xfrm>
            <a:off x="7986566" y="5208640"/>
            <a:ext cx="2768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Action sample using pi distribution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4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5A7079-8CD9-3AD8-AE92-3151FB4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3" y="722670"/>
            <a:ext cx="11767197" cy="559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B3DEA-9894-E309-AB4C-65C08DBF1502}"/>
              </a:ext>
            </a:extLst>
          </p:cNvPr>
          <p:cNvSpPr txBox="1"/>
          <p:nvPr/>
        </p:nvSpPr>
        <p:spPr>
          <a:xfrm>
            <a:off x="6990651" y="976501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Train repeating k epoch with minibatch_size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3899A-BAAC-B09E-78FC-E0BC406A5D6A}"/>
              </a:ext>
            </a:extLst>
          </p:cNvPr>
          <p:cNvSpPr txBox="1"/>
          <p:nvPr/>
        </p:nvSpPr>
        <p:spPr>
          <a:xfrm>
            <a:off x="6587613" y="3302748"/>
            <a:ext cx="34358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 insert into NN.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BD589-4870-FEAB-A052-F7C5406D10D3}"/>
              </a:ext>
            </a:extLst>
          </p:cNvPr>
          <p:cNvSpPr txBox="1"/>
          <p:nvPr/>
        </p:nvSpPr>
        <p:spPr>
          <a:xfrm>
            <a:off x="7811378" y="5521273"/>
            <a:ext cx="27695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Mask for updating policy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6F69-C7CC-5D3B-5753-87B8525AB1E1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597BD8-FF94-382D-206B-CF6660613C6B}"/>
              </a:ext>
            </a:extLst>
          </p:cNvPr>
          <p:cNvCxnSpPr>
            <a:cxnSpLocks/>
          </p:cNvCxnSpPr>
          <p:nvPr/>
        </p:nvCxnSpPr>
        <p:spPr>
          <a:xfrm>
            <a:off x="8057298" y="1621044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CEE59-99BC-BF3A-7B96-4522FEF95957}"/>
              </a:ext>
            </a:extLst>
          </p:cNvPr>
          <p:cNvCxnSpPr>
            <a:cxnSpLocks/>
          </p:cNvCxnSpPr>
          <p:nvPr/>
        </p:nvCxnSpPr>
        <p:spPr>
          <a:xfrm>
            <a:off x="3478041" y="360224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B64DA0-2002-910C-5376-747ACB812815}"/>
              </a:ext>
            </a:extLst>
          </p:cNvPr>
          <p:cNvCxnSpPr>
            <a:cxnSpLocks/>
          </p:cNvCxnSpPr>
          <p:nvPr/>
        </p:nvCxnSpPr>
        <p:spPr>
          <a:xfrm>
            <a:off x="5464625" y="1410586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FAD4E6-E38D-9B97-44E0-0DDE4B1963BD}"/>
              </a:ext>
            </a:extLst>
          </p:cNvPr>
          <p:cNvCxnSpPr>
            <a:cxnSpLocks/>
          </p:cNvCxnSpPr>
          <p:nvPr/>
        </p:nvCxnSpPr>
        <p:spPr>
          <a:xfrm>
            <a:off x="2423881" y="1185614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4539ED-522A-F07F-667A-8B00F3E61EB5}"/>
              </a:ext>
            </a:extLst>
          </p:cNvPr>
          <p:cNvCxnSpPr>
            <a:cxnSpLocks/>
          </p:cNvCxnSpPr>
          <p:nvPr/>
        </p:nvCxnSpPr>
        <p:spPr>
          <a:xfrm>
            <a:off x="963790" y="5772129"/>
            <a:ext cx="103918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73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EF81F-8FB9-7FDA-A333-5F2A89B1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8"/>
          <a:stretch/>
        </p:blipFill>
        <p:spPr>
          <a:xfrm>
            <a:off x="770523" y="1674251"/>
            <a:ext cx="10033124" cy="4842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9590F-6712-E074-4830-737DAE7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7" y="530940"/>
            <a:ext cx="9123665" cy="9586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2C85DD-0EFC-8665-1562-FB0BB7E39C06}"/>
              </a:ext>
            </a:extLst>
          </p:cNvPr>
          <p:cNvCxnSpPr>
            <a:cxnSpLocks/>
          </p:cNvCxnSpPr>
          <p:nvPr/>
        </p:nvCxnSpPr>
        <p:spPr>
          <a:xfrm>
            <a:off x="1539128" y="6154993"/>
            <a:ext cx="626376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/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Critic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𝑉𝐹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blipFill>
                <a:blip r:embed="rId4"/>
                <a:stretch>
                  <a:fillRect l="-3731" t="-28571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FF15A3-3982-51AD-68CB-9C4C5774BD55}"/>
              </a:ext>
            </a:extLst>
          </p:cNvPr>
          <p:cNvCxnSpPr>
            <a:cxnSpLocks/>
          </p:cNvCxnSpPr>
          <p:nvPr/>
        </p:nvCxnSpPr>
        <p:spPr>
          <a:xfrm>
            <a:off x="875451" y="4883106"/>
            <a:ext cx="597494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01E79-8C21-D15E-3E98-2C4273A8FC43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30CD29-4558-1E5A-4739-045638FD6FFB}"/>
              </a:ext>
            </a:extLst>
          </p:cNvPr>
          <p:cNvCxnSpPr>
            <a:cxnSpLocks/>
          </p:cNvCxnSpPr>
          <p:nvPr/>
        </p:nvCxnSpPr>
        <p:spPr>
          <a:xfrm>
            <a:off x="875451" y="793729"/>
            <a:ext cx="377421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6A969A-8208-CA8E-7CFD-5F44329D3B8E}"/>
              </a:ext>
            </a:extLst>
          </p:cNvPr>
          <p:cNvCxnSpPr>
            <a:cxnSpLocks/>
          </p:cNvCxnSpPr>
          <p:nvPr/>
        </p:nvCxnSpPr>
        <p:spPr>
          <a:xfrm>
            <a:off x="1177178" y="1018699"/>
            <a:ext cx="44159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6E3866-6D2C-9074-2E02-667033708A5D}"/>
              </a:ext>
            </a:extLst>
          </p:cNvPr>
          <p:cNvCxnSpPr>
            <a:cxnSpLocks/>
          </p:cNvCxnSpPr>
          <p:nvPr/>
        </p:nvCxnSpPr>
        <p:spPr>
          <a:xfrm>
            <a:off x="875451" y="2144499"/>
            <a:ext cx="246792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/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altLang="ko-KR" sz="1400" b="0" i="1" baseline="30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𝑙𝑖𝑝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1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sz="1400" b="0" i="1" baseline="-2500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baseline="-25000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/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AEF840-60F3-AFA6-395E-9982DFF9FC53}"/>
              </a:ext>
            </a:extLst>
          </p:cNvPr>
          <p:cNvCxnSpPr>
            <a:cxnSpLocks/>
          </p:cNvCxnSpPr>
          <p:nvPr/>
        </p:nvCxnSpPr>
        <p:spPr>
          <a:xfrm>
            <a:off x="770523" y="5286828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5D74C9-7FFB-B719-09AF-B5351055079E}"/>
              </a:ext>
            </a:extLst>
          </p:cNvPr>
          <p:cNvCxnSpPr>
            <a:cxnSpLocks/>
          </p:cNvCxnSpPr>
          <p:nvPr/>
        </p:nvCxnSpPr>
        <p:spPr>
          <a:xfrm>
            <a:off x="810927" y="2558156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ACE83D-8131-DA22-12D7-241F595CF489}"/>
              </a:ext>
            </a:extLst>
          </p:cNvPr>
          <p:cNvCxnSpPr>
            <a:cxnSpLocks/>
          </p:cNvCxnSpPr>
          <p:nvPr/>
        </p:nvCxnSpPr>
        <p:spPr>
          <a:xfrm>
            <a:off x="810927" y="3175012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/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alue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blipFill>
                <a:blip r:embed="rId7"/>
                <a:stretch>
                  <a:fillRect l="-3731" t="-25000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/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1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is GAE that uses N-step TD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blipFill>
                <a:blip r:embed="rId8"/>
                <a:stretch>
                  <a:fillRect l="-6102" t="-11111" b="-2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6378719-8375-F417-B53D-144D390E380D}"/>
              </a:ext>
            </a:extLst>
          </p:cNvPr>
          <p:cNvSpPr txBox="1"/>
          <p:nvPr/>
        </p:nvSpPr>
        <p:spPr>
          <a:xfrm>
            <a:off x="9717245" y="787510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FEC6-6B32-1C6E-9A8F-14B51567043E}"/>
              </a:ext>
            </a:extLst>
          </p:cNvPr>
          <p:cNvSpPr txBox="1"/>
          <p:nvPr/>
        </p:nvSpPr>
        <p:spPr>
          <a:xfrm>
            <a:off x="9741040" y="515426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[P(a1),p(a2)],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3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66690-0FF0-AFE4-FBCF-F5A92099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81"/>
          <a:stretch/>
        </p:blipFill>
        <p:spPr>
          <a:xfrm>
            <a:off x="2019300" y="848646"/>
            <a:ext cx="10033124" cy="1710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34EFF-A174-A60F-89D3-6BD6163D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51" y="2729988"/>
            <a:ext cx="6768048" cy="17172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29C05A-A9A2-1442-F567-5327D5BA448F}"/>
              </a:ext>
            </a:extLst>
          </p:cNvPr>
          <p:cNvCxnSpPr>
            <a:cxnSpLocks/>
          </p:cNvCxnSpPr>
          <p:nvPr/>
        </p:nvCxnSpPr>
        <p:spPr>
          <a:xfrm>
            <a:off x="2129613" y="1924914"/>
            <a:ext cx="820379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/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Entropy</m:t>
                    </m:r>
                  </m:oMath>
                </a14:m>
                <a:r>
                  <a:rPr lang="en-US" altLang="ko-KR" sz="1400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bonus</m:t>
                    </m:r>
                  </m:oMath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blipFill>
                <a:blip r:embed="rId4"/>
                <a:stretch>
                  <a:fillRect l="-4140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/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Add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b="0" i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loss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make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critic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lang="ko-KR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blipFill>
                <a:blip r:embed="rId5"/>
                <a:stretch>
                  <a:fillRect l="-5848" t="-14754" r="-660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63A569-28DB-2A6D-F4F3-677B2EF1CCE2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/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Gradient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descent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blipFill>
                <a:blip r:embed="rId6"/>
                <a:stretch>
                  <a:fillRect l="-6433" r="-2924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BD9398-21B5-D955-6EEB-DB0F9CA59762}"/>
              </a:ext>
            </a:extLst>
          </p:cNvPr>
          <p:cNvCxnSpPr>
            <a:cxnSpLocks/>
          </p:cNvCxnSpPr>
          <p:nvPr/>
        </p:nvCxnSpPr>
        <p:spPr>
          <a:xfrm>
            <a:off x="1788527" y="3949656"/>
            <a:ext cx="159330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/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Throw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away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batch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blipFill>
                <a:blip r:embed="rId7"/>
                <a:stretch>
                  <a:fillRect l="-4094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499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proximal_policy_optimizatin.ipynb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A043ADC-F835-15A6-690B-3D7104E2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87" y="1516868"/>
            <a:ext cx="7852382" cy="497600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A7130A5-2E40-0EBB-39F8-0E810D227FC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/>
              <a:t>Continuous Action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589B3-5D6B-0A1F-6EF1-8EE69D47F2A3}"/>
              </a:ext>
            </a:extLst>
          </p:cNvPr>
          <p:cNvSpPr txBox="1"/>
          <p:nvPr/>
        </p:nvSpPr>
        <p:spPr>
          <a:xfrm>
            <a:off x="8462503" y="2241365"/>
            <a:ext cx="2454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(old) behavior policy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D957C1-5C56-BAC0-EA9F-799F9350765F}"/>
                  </a:ext>
                </a:extLst>
              </p:cNvPr>
              <p:cNvSpPr txBox="1"/>
              <p:nvPr/>
            </p:nvSpPr>
            <p:spPr>
              <a:xfrm>
                <a:off x="8452150" y="1689835"/>
                <a:ext cx="12375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2 NN,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endParaRPr lang="en-US" altLang="ko-KR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D957C1-5C56-BAC0-EA9F-799F93507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150" y="1689835"/>
                <a:ext cx="1237541" cy="307777"/>
              </a:xfrm>
              <a:prstGeom prst="rect">
                <a:avLst/>
              </a:prstGeom>
              <a:blipFill>
                <a:blip r:embed="rId3"/>
                <a:stretch>
                  <a:fillRect l="-1478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49C1A-BB97-B0E1-70F5-E03E8CEF842B}"/>
              </a:ext>
            </a:extLst>
          </p:cNvPr>
          <p:cNvCxnSpPr>
            <a:cxnSpLocks/>
          </p:cNvCxnSpPr>
          <p:nvPr/>
        </p:nvCxnSpPr>
        <p:spPr>
          <a:xfrm>
            <a:off x="2112991" y="2037627"/>
            <a:ext cx="471551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1CD404-26BC-71E7-9148-8F2E6B9DDB8D}"/>
              </a:ext>
            </a:extLst>
          </p:cNvPr>
          <p:cNvCxnSpPr>
            <a:cxnSpLocks/>
          </p:cNvCxnSpPr>
          <p:nvPr/>
        </p:nvCxnSpPr>
        <p:spPr>
          <a:xfrm>
            <a:off x="2078581" y="2726194"/>
            <a:ext cx="13282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02D6F76-6827-1C34-3D1B-5E14F1BE86E3}"/>
              </a:ext>
            </a:extLst>
          </p:cNvPr>
          <p:cNvCxnSpPr>
            <a:cxnSpLocks/>
          </p:cNvCxnSpPr>
          <p:nvPr/>
        </p:nvCxnSpPr>
        <p:spPr>
          <a:xfrm>
            <a:off x="1866242" y="2981833"/>
            <a:ext cx="216006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BD96FCC-B228-E34E-5AFE-319C5A4A9791}"/>
              </a:ext>
            </a:extLst>
          </p:cNvPr>
          <p:cNvCxnSpPr>
            <a:cxnSpLocks/>
          </p:cNvCxnSpPr>
          <p:nvPr/>
        </p:nvCxnSpPr>
        <p:spPr>
          <a:xfrm>
            <a:off x="5617248" y="251449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8265878-71A7-59B3-F3BB-5FB296AA2A05}"/>
              </a:ext>
            </a:extLst>
          </p:cNvPr>
          <p:cNvCxnSpPr>
            <a:cxnSpLocks/>
          </p:cNvCxnSpPr>
          <p:nvPr/>
        </p:nvCxnSpPr>
        <p:spPr>
          <a:xfrm>
            <a:off x="4324306" y="4185974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86CF12-1198-8502-FFED-CB886567CC4A}"/>
              </a:ext>
            </a:extLst>
          </p:cNvPr>
          <p:cNvCxnSpPr>
            <a:cxnSpLocks/>
          </p:cNvCxnSpPr>
          <p:nvPr/>
        </p:nvCxnSpPr>
        <p:spPr>
          <a:xfrm>
            <a:off x="5238706" y="401391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63063C0-8CE0-67BA-46B9-2AA0D82C89F9}"/>
              </a:ext>
            </a:extLst>
          </p:cNvPr>
          <p:cNvCxnSpPr>
            <a:cxnSpLocks/>
          </p:cNvCxnSpPr>
          <p:nvPr/>
        </p:nvCxnSpPr>
        <p:spPr>
          <a:xfrm>
            <a:off x="6674215" y="4013910"/>
            <a:ext cx="84254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532EEB9-59C1-CB34-54D1-011B085FDF80}"/>
              </a:ext>
            </a:extLst>
          </p:cNvPr>
          <p:cNvCxnSpPr>
            <a:cxnSpLocks/>
          </p:cNvCxnSpPr>
          <p:nvPr/>
        </p:nvCxnSpPr>
        <p:spPr>
          <a:xfrm>
            <a:off x="5985958" y="5493665"/>
            <a:ext cx="34110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191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12BC-E6AC-5826-7A64-E32BEFD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Action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50BEEA-3DE8-2597-CA33-EF2634F1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58" y="1895159"/>
            <a:ext cx="8331200" cy="4597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FAE92-04A8-8F1D-5DB8-16D9300E1FCC}"/>
              </a:ext>
            </a:extLst>
          </p:cNvPr>
          <p:cNvSpPr txBox="1"/>
          <p:nvPr/>
        </p:nvSpPr>
        <p:spPr>
          <a:xfrm>
            <a:off x="253619" y="2587171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uses Gaussian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 stochastic policy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2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FA1D3-4855-6E0E-0CC7-46F0EF57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Collecting episodes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Initial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Action sampling from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>
                    <a:ea typeface="Cambria Math" panose="02040503050406030204" pitchFamily="18" charset="0"/>
                  </a:rPr>
                  <a:t>    </a:t>
                </a:r>
                <a:r>
                  <a:rPr lang="en-US" altLang="ko-KR" sz="1600" b="0" dirty="0">
                    <a:ea typeface="Cambria Math" panose="02040503050406030204" pitchFamily="18" charset="0"/>
                  </a:rPr>
                  <a:t> </a:t>
                </a:r>
                <a:r>
                  <a:rPr lang="en-US" altLang="ko-KR" sz="1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:Noisiness for exploration</a:t>
                </a:r>
                <a:endParaRPr lang="en-US" altLang="ko-KR" sz="1800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𝜎𝜀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</a:t>
                </a:r>
                <a:r>
                  <a:rPr lang="en-US" altLang="ko-KR" sz="1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:Reparameterization trick</a:t>
                </a:r>
              </a:p>
              <a:p>
                <a:r>
                  <a:rPr lang="en-US" altLang="ko-KR" sz="2000" dirty="0"/>
                  <a:t>Simulation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ko-KR" dirty="0"/>
                  <a:t>= env.step(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Next_state</a:t>
                </a:r>
              </a:p>
              <a:p>
                <a:pPr lvl="1"/>
                <a:r>
                  <a:rPr lang="en-US" altLang="ko-KR" dirty="0"/>
                  <a:t>Reward</a:t>
                </a:r>
              </a:p>
              <a:p>
                <a:pPr lvl="1"/>
                <a:r>
                  <a:rPr lang="en-US" altLang="ko-KR" dirty="0"/>
                  <a:t>Done, terminal information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F6F717E-D852-A569-6F8F-8F42AF6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14" y="1963142"/>
            <a:ext cx="4227286" cy="379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76489-E758-7F36-9A4C-DA807F2BFEB7}"/>
              </a:ext>
            </a:extLst>
          </p:cNvPr>
          <p:cNvSpPr txBox="1"/>
          <p:nvPr/>
        </p:nvSpPr>
        <p:spPr>
          <a:xfrm>
            <a:off x="3495368" y="4291089"/>
            <a:ext cx="1047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learnt std.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4BDCD8-FAF9-98E4-0660-F06F060DB8DD}"/>
              </a:ext>
            </a:extLst>
          </p:cNvPr>
          <p:cNvCxnSpPr>
            <a:cxnSpLocks/>
          </p:cNvCxnSpPr>
          <p:nvPr/>
        </p:nvCxnSpPr>
        <p:spPr>
          <a:xfrm flipH="1" flipV="1">
            <a:off x="3141406" y="4228251"/>
            <a:ext cx="353962" cy="184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8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The mean gradient is the same, but the sample mean gradient variance is low because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ko-KR" altLang="en-US" baseline="30000" dirty="0"/>
                      <m:t> 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800" dirty="0"/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AE5057-91FE-4433-3E7D-174903C39910}"/>
              </a:ext>
            </a:extLst>
          </p:cNvPr>
          <p:cNvSpPr txBox="1"/>
          <p:nvPr/>
        </p:nvSpPr>
        <p:spPr>
          <a:xfrm>
            <a:off x="8603344" y="4907932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High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DE329-BDA8-6730-A8D0-D967B3C2AD38}"/>
              </a:ext>
            </a:extLst>
          </p:cNvPr>
          <p:cNvSpPr txBox="1"/>
          <p:nvPr/>
        </p:nvSpPr>
        <p:spPr>
          <a:xfrm>
            <a:off x="9692822" y="5542447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Low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3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2BC7-3A51-45D8-1CEF-B1F71AB6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Return 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recursive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dirty="0"/>
                  <a:t>     </a:t>
                </a:r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Return Calculation (Backward):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From t = T to t= 0, compute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Generalized Advantage Estimation(GAE):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</a:t>
                </a:r>
                <a:r>
                  <a:rPr lang="en-US" altLang="ko-KR" baseline="-25000" dirty="0"/>
                  <a:t>t</a:t>
                </a:r>
                <a14:m>
                  <m:oMath xmlns:m="http://schemas.openxmlformats.org/officeDocument/2006/math">
                    <m:r>
                      <a:rPr lang="en-US" altLang="ko-KR" b="0" i="0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</a:t>
                </a:r>
                <a:r>
                  <a:rPr lang="en-US" altLang="ko-KR" baseline="-25000" dirty="0"/>
                  <a:t>t+1</a:t>
                </a:r>
                <a14:m>
                  <m:oMath xmlns:m="http://schemas.openxmlformats.org/officeDocument/2006/math">
                    <m:r>
                      <a:rPr lang="en-US" altLang="ko-KR" baseline="3000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5182" b="-20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487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E440-989C-C899-1218-3D3B280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Loss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2C55C7-BCF4-5BD6-A526-0A5A9E8B5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6969" y="1650677"/>
            <a:ext cx="8266516" cy="48421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211269-A054-0B8A-DB27-F5B3B9179DE1}"/>
              </a:ext>
            </a:extLst>
          </p:cNvPr>
          <p:cNvSpPr/>
          <p:nvPr/>
        </p:nvSpPr>
        <p:spPr>
          <a:xfrm>
            <a:off x="5559323" y="5829849"/>
            <a:ext cx="221227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A81F-DF68-2870-803B-67F69C52BFD3}"/>
              </a:ext>
            </a:extLst>
          </p:cNvPr>
          <p:cNvSpPr/>
          <p:nvPr/>
        </p:nvSpPr>
        <p:spPr>
          <a:xfrm>
            <a:off x="6223001" y="5829848"/>
            <a:ext cx="347839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5B49C-50D5-8EBA-9ED2-B340B8E6D154}"/>
              </a:ext>
            </a:extLst>
          </p:cNvPr>
          <p:cNvSpPr/>
          <p:nvPr/>
        </p:nvSpPr>
        <p:spPr>
          <a:xfrm>
            <a:off x="6570840" y="2526211"/>
            <a:ext cx="347839" cy="34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67424-D035-DBAE-AECC-25AD33C30FCC}"/>
              </a:ext>
            </a:extLst>
          </p:cNvPr>
          <p:cNvSpPr/>
          <p:nvPr/>
        </p:nvSpPr>
        <p:spPr>
          <a:xfrm>
            <a:off x="6433234" y="2946334"/>
            <a:ext cx="615677" cy="3477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B50BD7-5D9F-8100-4DC9-C79ADF18EE56}"/>
              </a:ext>
            </a:extLst>
          </p:cNvPr>
          <p:cNvSpPr/>
          <p:nvPr/>
        </p:nvSpPr>
        <p:spPr>
          <a:xfrm>
            <a:off x="4815827" y="2526210"/>
            <a:ext cx="743496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22DEC-4374-8663-3DE1-9FFF2F9A18FC}"/>
              </a:ext>
            </a:extLst>
          </p:cNvPr>
          <p:cNvSpPr/>
          <p:nvPr/>
        </p:nvSpPr>
        <p:spPr>
          <a:xfrm>
            <a:off x="3745318" y="2511462"/>
            <a:ext cx="914354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498864-91AC-C57A-C4FF-8DD3AE7B54F2}"/>
                  </a:ext>
                </a:extLst>
              </p:cNvPr>
              <p:cNvSpPr/>
              <p:nvPr/>
            </p:nvSpPr>
            <p:spPr>
              <a:xfrm>
                <a:off x="7436460" y="3907270"/>
                <a:ext cx="2312775" cy="41484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F0000"/>
                    </a:solidFill>
                  </a:rPr>
                  <a:t>Differentiation of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solidFill>
                      <a:srgbClr val="FF0000"/>
                    </a:solidFill>
                  </a:rPr>
                  <a:t>network will be performed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7498864-91AC-C57A-C4FF-8DD3AE7B54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460" y="3907270"/>
                <a:ext cx="2312775" cy="414843"/>
              </a:xfrm>
              <a:prstGeom prst="rect">
                <a:avLst/>
              </a:prstGeom>
              <a:blipFill>
                <a:blip r:embed="rId3"/>
                <a:stretch>
                  <a:fillRect t="-41176" b="-5294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710D2B3-7255-6C13-BB01-1AA1F319EE49}"/>
              </a:ext>
            </a:extLst>
          </p:cNvPr>
          <p:cNvSpPr txBox="1"/>
          <p:nvPr/>
        </p:nvSpPr>
        <p:spPr>
          <a:xfrm>
            <a:off x="838200" y="4063850"/>
            <a:ext cx="1581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GAE using TD-error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8E61D-47BF-2E69-969A-C8ED2BBBFCB4}"/>
              </a:ext>
            </a:extLst>
          </p:cNvPr>
          <p:cNvSpPr txBox="1"/>
          <p:nvPr/>
        </p:nvSpPr>
        <p:spPr>
          <a:xfrm>
            <a:off x="829542" y="2583799"/>
            <a:ext cx="2029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TD-error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3B840-128F-F04E-A7D8-A830367B3BDF}"/>
                  </a:ext>
                </a:extLst>
              </p:cNvPr>
              <p:cNvSpPr txBox="1"/>
              <p:nvPr/>
            </p:nvSpPr>
            <p:spPr>
              <a:xfrm>
                <a:off x="5657609" y="944281"/>
                <a:ext cx="3285636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accent6">
                        <a:lumMod val="75000"/>
                      </a:schemeClr>
                    </a:solidFill>
                  </a:rPr>
                  <a:t>There’s no differentiation of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ko-KR" sz="1400" dirty="0">
                    <a:solidFill>
                      <a:schemeClr val="accent6">
                        <a:lumMod val="75000"/>
                      </a:schemeClr>
                    </a:solidFill>
                  </a:rPr>
                  <a:t> network (use no grad or detach()) or </a:t>
                </a:r>
                <a:r>
                  <a:rPr lang="en-US" altLang="ko-KR" sz="1400" i="1" dirty="0">
                    <a:solidFill>
                      <a:schemeClr val="accent6">
                        <a:lumMod val="75000"/>
                      </a:schemeClr>
                    </a:solidFill>
                  </a:rPr>
                  <a:t>old</a:t>
                </a:r>
                <a:r>
                  <a:rPr lang="en-US" altLang="ko-KR" sz="1400" dirty="0">
                    <a:solidFill>
                      <a:schemeClr val="accent6">
                        <a:lumMod val="75000"/>
                      </a:schemeClr>
                    </a:solidFill>
                  </a:rPr>
                  <a:t>(recorded old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1400" i="1" baseline="-2500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1400" dirty="0">
                    <a:solidFill>
                      <a:schemeClr val="accent6">
                        <a:lumMod val="75000"/>
                      </a:schemeClr>
                    </a:solidFill>
                  </a:rPr>
                  <a:t> )</a:t>
                </a:r>
              </a:p>
              <a:p>
                <a:pPr algn="ctr"/>
                <a:endParaRPr lang="ko-KR" alt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283B840-128F-F04E-A7D8-A830367B3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609" y="944281"/>
                <a:ext cx="3285636" cy="954107"/>
              </a:xfrm>
              <a:prstGeom prst="rect">
                <a:avLst/>
              </a:prstGeom>
              <a:blipFill>
                <a:blip r:embed="rId4"/>
                <a:stretch>
                  <a:fillRect t="-1282" r="-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6F24321-2402-BBC1-F35E-779ACD5E2A27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6918679" y="2700068"/>
            <a:ext cx="1127350" cy="1028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AD5D3AB-9DB9-4617-28CB-13B88CD12C9D}"/>
              </a:ext>
            </a:extLst>
          </p:cNvPr>
          <p:cNvCxnSpPr>
            <a:cxnSpLocks/>
          </p:cNvCxnSpPr>
          <p:nvPr/>
        </p:nvCxnSpPr>
        <p:spPr>
          <a:xfrm flipH="1">
            <a:off x="6396920" y="4492097"/>
            <a:ext cx="1710599" cy="1337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FA3A62-9909-CFE3-1815-1D0AA3DD9D9D}"/>
              </a:ext>
            </a:extLst>
          </p:cNvPr>
          <p:cNvCxnSpPr>
            <a:cxnSpLocks/>
          </p:cNvCxnSpPr>
          <p:nvPr/>
        </p:nvCxnSpPr>
        <p:spPr>
          <a:xfrm flipH="1">
            <a:off x="5780550" y="4500848"/>
            <a:ext cx="2331063" cy="1320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58674A9-EC72-D110-A494-B546575D22CE}"/>
              </a:ext>
            </a:extLst>
          </p:cNvPr>
          <p:cNvCxnSpPr>
            <a:cxnSpLocks/>
          </p:cNvCxnSpPr>
          <p:nvPr/>
        </p:nvCxnSpPr>
        <p:spPr>
          <a:xfrm flipH="1">
            <a:off x="4659672" y="1721629"/>
            <a:ext cx="1800555" cy="770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36FC8E-6901-6CB7-C211-3EFA147C4918}"/>
              </a:ext>
            </a:extLst>
          </p:cNvPr>
          <p:cNvCxnSpPr>
            <a:cxnSpLocks/>
          </p:cNvCxnSpPr>
          <p:nvPr/>
        </p:nvCxnSpPr>
        <p:spPr>
          <a:xfrm flipH="1">
            <a:off x="5247794" y="1721629"/>
            <a:ext cx="1212433" cy="7677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2FFA05B-B5DB-B92A-96A3-5EFCC7EF597A}"/>
              </a:ext>
            </a:extLst>
          </p:cNvPr>
          <p:cNvCxnSpPr>
            <a:cxnSpLocks/>
          </p:cNvCxnSpPr>
          <p:nvPr/>
        </p:nvCxnSpPr>
        <p:spPr>
          <a:xfrm>
            <a:off x="6433234" y="1763097"/>
            <a:ext cx="124026" cy="1185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29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FE0F9B-8455-B348-852D-BEC324DA6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76"/>
          <a:stretch/>
        </p:blipFill>
        <p:spPr>
          <a:xfrm>
            <a:off x="1074173" y="2354362"/>
            <a:ext cx="9268206" cy="25934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4D7DE6B-E829-A010-E146-C07C726C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Loss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F72F01C-7638-680C-3D8F-143A95D49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91970"/>
          <a:stretch/>
        </p:blipFill>
        <p:spPr>
          <a:xfrm>
            <a:off x="1074173" y="1956157"/>
            <a:ext cx="8266516" cy="388837"/>
          </a:xfr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C15C43-8CB3-1610-26F5-1B1DF078D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05" y="1956157"/>
            <a:ext cx="5239420" cy="5301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1DF337-61B8-6F05-72FA-44DB992F7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000" y="2480960"/>
            <a:ext cx="3162379" cy="863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7CF259F-7D28-41B4-EF20-0865AC90F0BE}"/>
                  </a:ext>
                </a:extLst>
              </p:cNvPr>
              <p:cNvSpPr/>
              <p:nvPr/>
            </p:nvSpPr>
            <p:spPr>
              <a:xfrm>
                <a:off x="7420701" y="3509614"/>
                <a:ext cx="4084122" cy="414843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FF0000"/>
                    </a:solidFill>
                  </a:rPr>
                  <a:t>Differentiation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ko-KR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ko-KR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>
                    <a:solidFill>
                      <a:srgbClr val="FF0000"/>
                    </a:solidFill>
                  </a:rPr>
                  <a:t>network will be performed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97CF259F-7D28-41B4-EF20-0865AC90F0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01" y="3509614"/>
                <a:ext cx="4084122" cy="414843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39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CA55-21B9-2F65-2CC4-885092B3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Adv. expressed by the 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(s’) -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Adv. expressed by the action-value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3324DB-2B8D-7832-AF77-41E51EB0E04B}"/>
              </a:ext>
            </a:extLst>
          </p:cNvPr>
          <p:cNvCxnSpPr/>
          <p:nvPr/>
        </p:nvCxnSpPr>
        <p:spPr>
          <a:xfrm>
            <a:off x="4764314" y="323205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AF2FC-A895-843F-D387-063D729523A4}"/>
              </a:ext>
            </a:extLst>
          </p:cNvPr>
          <p:cNvSpPr/>
          <p:nvPr/>
        </p:nvSpPr>
        <p:spPr>
          <a:xfrm>
            <a:off x="2801259" y="2300287"/>
            <a:ext cx="2902856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34864-4D19-D5A1-BBBB-F7D2A3B3A0F5}"/>
              </a:ext>
            </a:extLst>
          </p:cNvPr>
          <p:cNvSpPr txBox="1"/>
          <p:nvPr/>
        </p:nvSpPr>
        <p:spPr>
          <a:xfrm>
            <a:off x="5506359" y="2967335"/>
            <a:ext cx="3722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1-step TD error!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3E22-1137-CD65-FC6C-C5360E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Actor loss expressed by the value function Adv.:</a:t>
                </a:r>
              </a:p>
              <a:p>
                <a:pPr marL="0" indent="0">
                  <a:buNone/>
                </a:pP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Actor loss expressed by the action-value function Adv.: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(r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dirty="0"/>
                  <a:t>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61C6ACF-F40F-A700-258F-7826368EC321}"/>
              </a:ext>
            </a:extLst>
          </p:cNvPr>
          <p:cNvSpPr/>
          <p:nvPr/>
        </p:nvSpPr>
        <p:spPr>
          <a:xfrm>
            <a:off x="5399316" y="229888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0E34B0-2900-98F9-7889-E118B32FD659}"/>
              </a:ext>
            </a:extLst>
          </p:cNvPr>
          <p:cNvSpPr/>
          <p:nvPr/>
        </p:nvSpPr>
        <p:spPr>
          <a:xfrm>
            <a:off x="4593773" y="5255815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05398F-596E-CE18-0141-50E4FA727822}"/>
              </a:ext>
            </a:extLst>
          </p:cNvPr>
          <p:cNvCxnSpPr>
            <a:cxnSpLocks/>
          </p:cNvCxnSpPr>
          <p:nvPr/>
        </p:nvCxnSpPr>
        <p:spPr>
          <a:xfrm>
            <a:off x="7460343" y="2857912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921E0E-B715-4289-81E9-F41AE652F871}"/>
              </a:ext>
            </a:extLst>
          </p:cNvPr>
          <p:cNvSpPr txBox="1"/>
          <p:nvPr/>
        </p:nvSpPr>
        <p:spPr>
          <a:xfrm>
            <a:off x="7707992" y="3059668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/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651F7E-D721-11DD-49F9-03773C67A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0" y="2962592"/>
                <a:ext cx="6098458" cy="471539"/>
              </a:xfrm>
              <a:prstGeom prst="rect">
                <a:avLst/>
              </a:prstGeom>
              <a:blipFill>
                <a:blip r:embed="rId3"/>
                <a:stretch>
                  <a:fillRect t="-7792" b="-29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56B6FA2-6BE6-C634-BCE7-C9FE80299AA3}"/>
              </a:ext>
            </a:extLst>
          </p:cNvPr>
          <p:cNvCxnSpPr>
            <a:cxnSpLocks/>
          </p:cNvCxnSpPr>
          <p:nvPr/>
        </p:nvCxnSpPr>
        <p:spPr>
          <a:xfrm>
            <a:off x="6667091" y="5829279"/>
            <a:ext cx="326571" cy="196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2A4172-0F98-2B6F-5CDA-E705739D1961}"/>
              </a:ext>
            </a:extLst>
          </p:cNvPr>
          <p:cNvSpPr txBox="1"/>
          <p:nvPr/>
        </p:nvSpPr>
        <p:spPr>
          <a:xfrm>
            <a:off x="6914740" y="6031035"/>
            <a:ext cx="427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98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94558-B186-FA96-2CF2-E9B5E53B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7D732C-7297-9211-0113-EF362601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553"/>
            <a:ext cx="8784771" cy="3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C47B9-DFA1-9AE4-A9D1-ECEBDA91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D7DB-95A1-6A08-6D3B-9ADF47BA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3988"/>
            <a:ext cx="9198345" cy="399006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11CC3B-F8AD-E641-C2ED-608B53523BCC}"/>
              </a:ext>
            </a:extLst>
          </p:cNvPr>
          <p:cNvCxnSpPr>
            <a:cxnSpLocks/>
          </p:cNvCxnSpPr>
          <p:nvPr/>
        </p:nvCxnSpPr>
        <p:spPr>
          <a:xfrm>
            <a:off x="3921899" y="3084370"/>
            <a:ext cx="19418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07EAAF-D25A-B83A-4511-B34E029333F0}"/>
              </a:ext>
            </a:extLst>
          </p:cNvPr>
          <p:cNvCxnSpPr>
            <a:cxnSpLocks/>
          </p:cNvCxnSpPr>
          <p:nvPr/>
        </p:nvCxnSpPr>
        <p:spPr>
          <a:xfrm>
            <a:off x="1098870" y="3802827"/>
            <a:ext cx="26458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053BBC-1B67-7C9A-7757-D6DA0F198D15}"/>
              </a:ext>
            </a:extLst>
          </p:cNvPr>
          <p:cNvSpPr txBox="1"/>
          <p:nvPr/>
        </p:nvSpPr>
        <p:spPr>
          <a:xfrm>
            <a:off x="6548284" y="2715038"/>
            <a:ext cx="3185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2">
                    <a:lumMod val="50000"/>
                    <a:lumOff val="50000"/>
                  </a:schemeClr>
                </a:solidFill>
              </a:rPr>
              <a:t>Multiple trajectories from paralleled environments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8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2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3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4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Props1.xml><?xml version="1.0" encoding="utf-8"?>
<ds:datastoreItem xmlns:ds="http://schemas.openxmlformats.org/officeDocument/2006/customXml" ds:itemID="{74A33C2A-9A67-4FC6-9372-42320A900EC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4184BF5E-E5E8-44F9-9FD4-96334D503BD1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95B5A356-9E4F-45D3-8A52-8A021A9225B0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3E91194-DB5C-423C-B782-9C55B418870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11838</TotalTime>
  <Words>2528</Words>
  <Application>Microsoft Office PowerPoint</Application>
  <PresentationFormat>와이드스크린</PresentationFormat>
  <Paragraphs>370</Paragraphs>
  <Slides>52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맑은 고딕</vt:lpstr>
      <vt:lpstr>Arial</vt:lpstr>
      <vt:lpstr>Cambria Math</vt:lpstr>
      <vt:lpstr>Lato</vt:lpstr>
      <vt:lpstr>Wingdings</vt:lpstr>
      <vt:lpstr>Office 테마</vt:lpstr>
      <vt:lpstr>12강.Actor-Critic: PPO</vt:lpstr>
      <vt:lpstr>Contents</vt:lpstr>
      <vt:lpstr>Advantage  GAE</vt:lpstr>
      <vt:lpstr>Advantage function </vt:lpstr>
      <vt:lpstr>Advantage function </vt:lpstr>
      <vt:lpstr>Advantage function </vt:lpstr>
      <vt:lpstr>Advantage function </vt:lpstr>
      <vt:lpstr>Advantage function </vt:lpstr>
      <vt:lpstr>Advantage function </vt:lpstr>
      <vt:lpstr>GAE</vt:lpstr>
      <vt:lpstr>GAE</vt:lpstr>
      <vt:lpstr>GAE</vt:lpstr>
      <vt:lpstr>GAE</vt:lpstr>
      <vt:lpstr>Monte-Carlo PG Off-policy PG Off-policy AC</vt:lpstr>
      <vt:lpstr>Monte-Carlo Policy Gradient</vt:lpstr>
      <vt:lpstr>Monte-Carlo Policy Gradient</vt:lpstr>
      <vt:lpstr>Off-policy Policy Gradient</vt:lpstr>
      <vt:lpstr>Off-policy Actor-Critic </vt:lpstr>
      <vt:lpstr>Off-policy Actor-Critic</vt:lpstr>
      <vt:lpstr>Proximal Policy Optimization(PPO)</vt:lpstr>
      <vt:lpstr>Overview</vt:lpstr>
      <vt:lpstr>Overview</vt:lpstr>
      <vt:lpstr>Method</vt:lpstr>
      <vt:lpstr>Method</vt:lpstr>
      <vt:lpstr>Method</vt:lpstr>
      <vt:lpstr>Objective</vt:lpstr>
      <vt:lpstr>Objective</vt:lpstr>
      <vt:lpstr>Objective</vt:lpstr>
      <vt:lpstr>Results</vt:lpstr>
      <vt:lpstr>Results</vt:lpstr>
      <vt:lpstr>Results</vt:lpstr>
      <vt:lpstr>Results</vt:lpstr>
      <vt:lpstr>Results</vt:lpstr>
      <vt:lpstr>Code Ex.1</vt:lpstr>
      <vt:lpstr>Code Ex.1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Code Ex.2</vt:lpstr>
      <vt:lpstr>PowerPoint 프레젠테이션</vt:lpstr>
      <vt:lpstr>Continuous Action</vt:lpstr>
      <vt:lpstr>Collecting episodes</vt:lpstr>
      <vt:lpstr>Loss function</vt:lpstr>
      <vt:lpstr>Policy Loss</vt:lpstr>
      <vt:lpstr>Value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보강2.HER</dc:title>
  <dc:creator>박진</dc:creator>
  <cp:lastModifiedBy>박진</cp:lastModifiedBy>
  <cp:revision>35</cp:revision>
  <dcterms:created xsi:type="dcterms:W3CDTF">2024-03-06T07:45:10Z</dcterms:created>
  <dcterms:modified xsi:type="dcterms:W3CDTF">2024-06-07T08:26:01Z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